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1" r:id="rId2"/>
    <p:sldId id="292" r:id="rId3"/>
    <p:sldId id="293" r:id="rId4"/>
    <p:sldId id="261" r:id="rId5"/>
    <p:sldId id="294" r:id="rId6"/>
    <p:sldId id="275" r:id="rId7"/>
    <p:sldId id="276" r:id="rId8"/>
    <p:sldId id="273" r:id="rId9"/>
    <p:sldId id="274" r:id="rId10"/>
    <p:sldId id="264" r:id="rId11"/>
    <p:sldId id="265" r:id="rId12"/>
    <p:sldId id="277" r:id="rId13"/>
    <p:sldId id="278" r:id="rId14"/>
    <p:sldId id="279" r:id="rId15"/>
    <p:sldId id="280" r:id="rId16"/>
    <p:sldId id="281" r:id="rId17"/>
    <p:sldId id="269" r:id="rId18"/>
    <p:sldId id="283" r:id="rId19"/>
    <p:sldId id="270" r:id="rId20"/>
    <p:sldId id="282" r:id="rId21"/>
    <p:sldId id="288" r:id="rId22"/>
    <p:sldId id="289" r:id="rId23"/>
    <p:sldId id="290" r:id="rId24"/>
    <p:sldId id="284" r:id="rId25"/>
    <p:sldId id="285" r:id="rId26"/>
    <p:sldId id="286" r:id="rId27"/>
    <p:sldId id="287" r:id="rId28"/>
    <p:sldId id="257" r:id="rId29"/>
    <p:sldId id="258" r:id="rId30"/>
    <p:sldId id="259" r:id="rId31"/>
    <p:sldId id="260" r:id="rId32"/>
    <p:sldId id="262" r:id="rId33"/>
    <p:sldId id="263" r:id="rId34"/>
  </p:sldIdLst>
  <p:sldSz cx="109728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4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07" autoAdjust="0"/>
  </p:normalViewPr>
  <p:slideViewPr>
    <p:cSldViewPr>
      <p:cViewPr varScale="1">
        <p:scale>
          <a:sx n="65" d="100"/>
          <a:sy n="65" d="100"/>
        </p:scale>
        <p:origin x="1164" y="78"/>
      </p:cViewPr>
      <p:guideLst>
        <p:guide orient="horz" pos="2160"/>
        <p:guide pos="345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72C11081-2977-4852-A13D-652AAF4EB48B}" type="datetimeFigureOut">
              <a:rPr lang="en-US" smtClean="0"/>
              <a:pPr/>
              <a:t>7/31/2025</a:t>
            </a:fld>
            <a:endParaRPr lang="en-US"/>
          </a:p>
        </p:txBody>
      </p:sp>
      <p:sp>
        <p:nvSpPr>
          <p:cNvPr id="4" name="Slide Image Placeholder 3"/>
          <p:cNvSpPr>
            <a:spLocks noGrp="1" noRot="1" noChangeAspect="1"/>
          </p:cNvSpPr>
          <p:nvPr>
            <p:ph type="sldImg" idx="2"/>
          </p:nvPr>
        </p:nvSpPr>
        <p:spPr>
          <a:xfrm>
            <a:off x="2514600" y="514350"/>
            <a:ext cx="41148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C1560B59-BD03-4923-859A-1BE76A5B2396}" type="slidenum">
              <a:rPr lang="en-US" smtClean="0"/>
              <a:pPr/>
              <a:t>‹#›</a:t>
            </a:fld>
            <a:endParaRPr lang="en-US"/>
          </a:p>
        </p:txBody>
      </p:sp>
    </p:spTree>
    <p:extLst>
      <p:ext uri="{BB962C8B-B14F-4D97-AF65-F5344CB8AC3E}">
        <p14:creationId xmlns:p14="http://schemas.microsoft.com/office/powerpoint/2010/main" val="392044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2130432"/>
            <a:ext cx="9326880" cy="1470025"/>
          </a:xfrm>
        </p:spPr>
        <p:txBody>
          <a:bodyPr/>
          <a:lstStyle/>
          <a:p>
            <a:r>
              <a:rPr lang="en-US"/>
              <a:t>Click to edit Master title style</a:t>
            </a:r>
          </a:p>
        </p:txBody>
      </p:sp>
      <p:sp>
        <p:nvSpPr>
          <p:cNvPr id="3" name="Subtitle 2"/>
          <p:cNvSpPr>
            <a:spLocks noGrp="1"/>
          </p:cNvSpPr>
          <p:nvPr>
            <p:ph type="subTitle" idx="1"/>
          </p:nvPr>
        </p:nvSpPr>
        <p:spPr>
          <a:xfrm>
            <a:off x="1645920" y="3886200"/>
            <a:ext cx="768096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AD07A8-9C0D-459B-ACB3-EB0692C4C9C6}"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D07A8-9C0D-459B-ACB3-EB0692C4C9C6}"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5"/>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5"/>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D07A8-9C0D-459B-ACB3-EB0692C4C9C6}"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AD07A8-9C0D-459B-ACB3-EB0692C4C9C6}"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7"/>
            <a:ext cx="932688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866776" y="2906718"/>
            <a:ext cx="932688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AD07A8-9C0D-459B-ACB3-EB0692C4C9C6}" type="datetimeFigureOut">
              <a:rPr lang="en-US" smtClean="0"/>
              <a:pPr/>
              <a:t>7/31/2025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6"/>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6"/>
            <a:ext cx="484632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AD07A8-9C0D-459B-ACB3-EB0692C4C9C6}"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4" y="1535113"/>
            <a:ext cx="484822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4" y="2174875"/>
            <a:ext cx="484822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6" y="1535113"/>
            <a:ext cx="48501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74036" y="2174875"/>
            <a:ext cx="48501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AD07A8-9C0D-459B-ACB3-EB0692C4C9C6}" type="datetimeFigureOut">
              <a:rPr lang="en-US" smtClean="0"/>
              <a:pPr/>
              <a:t>7/31/2025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AD07A8-9C0D-459B-ACB3-EB0692C4C9C6}" type="datetimeFigureOut">
              <a:rPr lang="en-US" smtClean="0"/>
              <a:pPr/>
              <a:t>7/31/2025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AD07A8-9C0D-459B-ACB3-EB0692C4C9C6}" type="datetimeFigureOut">
              <a:rPr lang="en-US" smtClean="0"/>
              <a:pPr/>
              <a:t>7/31/2025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4" y="273050"/>
            <a:ext cx="360997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290065" y="273057"/>
            <a:ext cx="61341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4" y="1435103"/>
            <a:ext cx="36099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D07A8-9C0D-459B-ACB3-EB0692C4C9C6}"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6" y="4800601"/>
            <a:ext cx="658368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150746" y="612775"/>
            <a:ext cx="658368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150746" y="5367339"/>
            <a:ext cx="658368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AD07A8-9C0D-459B-ACB3-EB0692C4C9C6}" type="datetimeFigureOut">
              <a:rPr lang="en-US" smtClean="0"/>
              <a:pPr/>
              <a:t>7/31/2025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F6F38-9A97-4965-B94B-BE4D34913E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8640" y="274638"/>
            <a:ext cx="987552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48640" y="1600206"/>
            <a:ext cx="987552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48640" y="6356357"/>
            <a:ext cx="25603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AD07A8-9C0D-459B-ACB3-EB0692C4C9C6}" type="datetimeFigureOut">
              <a:rPr lang="en-US" smtClean="0"/>
              <a:pPr/>
              <a:t>7/31/2025</a:t>
            </a:fld>
            <a:endParaRPr lang="en-US"/>
          </a:p>
        </p:txBody>
      </p:sp>
      <p:sp>
        <p:nvSpPr>
          <p:cNvPr id="5" name="Footer Placeholder 4"/>
          <p:cNvSpPr>
            <a:spLocks noGrp="1"/>
          </p:cNvSpPr>
          <p:nvPr>
            <p:ph type="ftr" sz="quarter" idx="3"/>
          </p:nvPr>
        </p:nvSpPr>
        <p:spPr>
          <a:xfrm>
            <a:off x="3749040" y="6356357"/>
            <a:ext cx="34747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863840" y="6356357"/>
            <a:ext cx="256032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8F6F38-9A97-4965-B94B-BE4D34913E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 Id="rId9"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7" Type="http://schemas.openxmlformats.org/officeDocument/2006/relationships/image" Target="../media/image48.jpeg"/><Relationship Id="rId2" Type="http://schemas.openxmlformats.org/officeDocument/2006/relationships/image" Target="../media/image43.jpeg"/><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png"/><Relationship Id="rId4" Type="http://schemas.openxmlformats.org/officeDocument/2006/relationships/image" Target="../media/image5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 Id="rId5" Type="http://schemas.openxmlformats.org/officeDocument/2006/relationships/image" Target="../media/image65.png"/><Relationship Id="rId4" Type="http://schemas.openxmlformats.org/officeDocument/2006/relationships/image" Target="../media/image64.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srcRect/>
          <a:stretch>
            <a:fillRect/>
          </a:stretch>
        </p:blipFill>
        <p:spPr bwMode="auto">
          <a:xfrm>
            <a:off x="4724400" y="152400"/>
            <a:ext cx="1313064" cy="914400"/>
          </a:xfrm>
          <a:prstGeom prst="rect">
            <a:avLst/>
          </a:prstGeom>
          <a:noFill/>
          <a:ln w="9525">
            <a:noFill/>
            <a:miter lim="800000"/>
            <a:headEnd/>
            <a:tailEnd/>
          </a:ln>
          <a:effectLst/>
        </p:spPr>
      </p:pic>
      <p:sp>
        <p:nvSpPr>
          <p:cNvPr id="4" name="Title 3"/>
          <p:cNvSpPr>
            <a:spLocks noGrp="1"/>
          </p:cNvSpPr>
          <p:nvPr>
            <p:ph type="ctrTitle"/>
          </p:nvPr>
        </p:nvSpPr>
        <p:spPr>
          <a:xfrm>
            <a:off x="152400" y="6400800"/>
            <a:ext cx="10744200" cy="434454"/>
          </a:xfrm>
        </p:spPr>
        <p:txBody>
          <a:bodyPr>
            <a:normAutofit/>
          </a:bodyPr>
          <a:lstStyle/>
          <a:p>
            <a:r>
              <a:rPr lang="en-US" sz="2000" dirty="0"/>
              <a:t>SIR Training Center, S-4, 2</a:t>
            </a:r>
            <a:r>
              <a:rPr lang="en-US" sz="2000" baseline="30000" dirty="0"/>
              <a:t>nd</a:t>
            </a:r>
            <a:r>
              <a:rPr lang="en-US" sz="2000" dirty="0"/>
              <a:t> floor, </a:t>
            </a:r>
            <a:r>
              <a:rPr lang="en-US" sz="2000" dirty="0" err="1"/>
              <a:t>Karamat</a:t>
            </a:r>
            <a:r>
              <a:rPr lang="en-US" sz="2000" dirty="0"/>
              <a:t> Complex, </a:t>
            </a:r>
            <a:r>
              <a:rPr lang="en-US" sz="2000" dirty="0" err="1"/>
              <a:t>Nishatganj</a:t>
            </a:r>
            <a:r>
              <a:rPr lang="en-US" sz="2000" dirty="0"/>
              <a:t>, Lucknow-226006</a:t>
            </a:r>
            <a:endParaRPr lang="en-IN" sz="2000" dirty="0"/>
          </a:p>
        </p:txBody>
      </p:sp>
      <p:sp>
        <p:nvSpPr>
          <p:cNvPr id="5" name="Subtitle 4"/>
          <p:cNvSpPr>
            <a:spLocks noGrp="1"/>
          </p:cNvSpPr>
          <p:nvPr>
            <p:ph type="subTitle" idx="1"/>
          </p:nvPr>
        </p:nvSpPr>
        <p:spPr>
          <a:xfrm>
            <a:off x="1676400" y="2057400"/>
            <a:ext cx="7680960" cy="1143000"/>
          </a:xfrm>
        </p:spPr>
        <p:txBody>
          <a:bodyPr>
            <a:noAutofit/>
          </a:bodyPr>
          <a:lstStyle/>
          <a:p>
            <a:pPr>
              <a:spcBef>
                <a:spcPts val="0"/>
              </a:spcBef>
            </a:pPr>
            <a:r>
              <a:rPr lang="en-US" sz="4800" b="1" dirty="0">
                <a:solidFill>
                  <a:srgbClr val="002060"/>
                </a:solidFill>
              </a:rPr>
              <a:t>Sewing &amp; Stitching Course</a:t>
            </a:r>
          </a:p>
          <a:p>
            <a:pPr>
              <a:spcBef>
                <a:spcPts val="0"/>
              </a:spcBef>
            </a:pPr>
            <a:r>
              <a:rPr lang="en-US" sz="4800" b="1" dirty="0">
                <a:solidFill>
                  <a:srgbClr val="002060"/>
                </a:solidFill>
              </a:rPr>
              <a:t>Basics</a:t>
            </a:r>
            <a:endParaRPr lang="en-IN" sz="4800" b="1" dirty="0">
              <a:solidFill>
                <a:srgbClr val="002060"/>
              </a:solidFill>
            </a:endParaRPr>
          </a:p>
        </p:txBody>
      </p:sp>
      <p:sp>
        <p:nvSpPr>
          <p:cNvPr id="8" name="Rectangle 3"/>
          <p:cNvSpPr>
            <a:spLocks noChangeArrowheads="1"/>
          </p:cNvSpPr>
          <p:nvPr/>
        </p:nvSpPr>
        <p:spPr bwMode="auto">
          <a:xfrm>
            <a:off x="0" y="0"/>
            <a:ext cx="109728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Tree>
    <p:extLst>
      <p:ext uri="{BB962C8B-B14F-4D97-AF65-F5344CB8AC3E}">
        <p14:creationId xmlns:p14="http://schemas.microsoft.com/office/powerpoint/2010/main" val="289137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505200" y="228600"/>
            <a:ext cx="3029997" cy="954107"/>
          </a:xfrm>
          <a:prstGeom prst="rect">
            <a:avLst/>
          </a:prstGeom>
          <a:noFill/>
        </p:spPr>
        <p:txBody>
          <a:bodyPr wrap="none" rtlCol="0">
            <a:spAutoFit/>
          </a:bodyPr>
          <a:lstStyle/>
          <a:p>
            <a:pPr lvl="0"/>
            <a:r>
              <a:rPr lang="hi-IN" sz="2800" b="1" u="sng">
                <a:solidFill>
                  <a:srgbClr val="1F1F1F"/>
                </a:solidFill>
                <a:latin typeface="inherit"/>
                <a:cs typeface="Mangal" pitchFamily="2"/>
              </a:rPr>
              <a:t>नाप लेने की विधि</a:t>
            </a:r>
            <a:r>
              <a:rPr lang="hi-IN" sz="2800" b="1" u="sng">
                <a:latin typeface="Arial" pitchFamily="34" charset="0"/>
                <a:cs typeface="Mangal" pitchFamily="2"/>
              </a:rPr>
              <a:t> </a:t>
            </a:r>
            <a:endParaRPr lang="en-US" sz="2800" b="1" u="sng">
              <a:latin typeface="Arial" pitchFamily="34" charset="0"/>
              <a:cs typeface="Arial" pitchFamily="34" charset="0"/>
            </a:endParaRPr>
          </a:p>
          <a:p>
            <a:endParaRPr lang="en-US" sz="2800"/>
          </a:p>
        </p:txBody>
      </p:sp>
      <p:sp>
        <p:nvSpPr>
          <p:cNvPr id="8" name="TextBox 7"/>
          <p:cNvSpPr txBox="1"/>
          <p:nvPr/>
        </p:nvSpPr>
        <p:spPr>
          <a:xfrm>
            <a:off x="3048000" y="1295400"/>
            <a:ext cx="4870244" cy="677108"/>
          </a:xfrm>
          <a:prstGeom prst="rect">
            <a:avLst/>
          </a:prstGeom>
          <a:noFill/>
        </p:spPr>
        <p:txBody>
          <a:bodyPr wrap="none" rtlCol="0">
            <a:spAutoFit/>
          </a:bodyPr>
          <a:lstStyle/>
          <a:p>
            <a:pPr lvl="0"/>
            <a:r>
              <a:rPr lang="hi-IN" sz="2000" b="1" u="sng">
                <a:solidFill>
                  <a:srgbClr val="1F1F1F"/>
                </a:solidFill>
                <a:latin typeface="inherit"/>
                <a:cs typeface="Mangal" pitchFamily="2"/>
              </a:rPr>
              <a:t>परफेक्ट फिट के लिए शारीरिक माप कैसे लें</a:t>
            </a:r>
            <a:r>
              <a:rPr lang="hi-IN" sz="2000" b="1" u="sng">
                <a:latin typeface="Arial" pitchFamily="34" charset="0"/>
                <a:cs typeface="Mangal" pitchFamily="2"/>
              </a:rPr>
              <a:t> </a:t>
            </a:r>
            <a:endParaRPr lang="en-US" sz="2000" b="1" u="sng">
              <a:latin typeface="Arial" pitchFamily="34" charset="0"/>
              <a:cs typeface="Arial" pitchFamily="34" charset="0"/>
            </a:endParaRPr>
          </a:p>
          <a:p>
            <a:endParaRPr lang="en-US"/>
          </a:p>
        </p:txBody>
      </p:sp>
      <p:sp>
        <p:nvSpPr>
          <p:cNvPr id="9" name="TextBox 8"/>
          <p:cNvSpPr txBox="1"/>
          <p:nvPr/>
        </p:nvSpPr>
        <p:spPr>
          <a:xfrm>
            <a:off x="0" y="2056686"/>
            <a:ext cx="7848600" cy="4524315"/>
          </a:xfrm>
          <a:prstGeom prst="rect">
            <a:avLst/>
          </a:prstGeom>
          <a:noFill/>
        </p:spPr>
        <p:txBody>
          <a:bodyPr wrap="square" rtlCol="0">
            <a:spAutoFit/>
          </a:bodyPr>
          <a:lstStyle/>
          <a:p>
            <a:pPr>
              <a:lnSpc>
                <a:spcPct val="150000"/>
              </a:lnSpc>
            </a:pPr>
            <a:r>
              <a:rPr lang="hi-IN" sz="2000">
                <a:solidFill>
                  <a:srgbClr val="1F1F1F"/>
                </a:solidFill>
                <a:latin typeface="inherit"/>
                <a:cs typeface="Mangal" pitchFamily="2"/>
              </a:rPr>
              <a:t>शरीर का सटीक माप लेना बेहतरीन फिट की कुंजी में से एक है। सटीक माप होना आपके ब्लॉक की सफलता के लिए महत्वपूर्ण है। (और एक अच्छी तरह से फिट होने वाला ब्लॉक आपके द्वारा किए गए हर काम की सफलता के लिए महत्वपूर्ण है</a:t>
            </a:r>
            <a:r>
              <a:rPr lang="en-US" sz="2000">
                <a:solidFill>
                  <a:srgbClr val="1F1F1F"/>
                </a:solidFill>
                <a:latin typeface="inherit"/>
                <a:cs typeface="Mangal" pitchFamily="2"/>
              </a:rPr>
              <a:t>| </a:t>
            </a:r>
            <a:r>
              <a:rPr lang="hi-IN" sz="2000">
                <a:solidFill>
                  <a:srgbClr val="1F1F1F"/>
                </a:solidFill>
                <a:latin typeface="inherit"/>
                <a:cs typeface="Mangal" pitchFamily="2"/>
              </a:rPr>
              <a:t>आपको बस एक टेप माप की आवश्यकता है किसी और से आपका माप लेना सबसे आसान है, यह आप स्वयं भी कर सकते हैं। बस दर्पण के सामने खड़े हो जाएं ताकि आप देख सकें कि आपके पास टेप सही स्थिति में है। आपको केवल क्लोज़-फिटिंग कपड़े पहनकर ही मापना चाहिए। स्वेट या अन्य भारी कपड़े पहनकर न मापें । इससे फर्क पड़ता है!</a:t>
            </a:r>
            <a:endParaRPr lang="en-US" sz="2000">
              <a:latin typeface="Arial" pitchFamily="34" charset="0"/>
              <a:cs typeface="Arial" pitchFamily="34" charset="0"/>
            </a:endParaRPr>
          </a:p>
          <a:p>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descr="sketch showing where and how to take body measurements for fitting clothing"/>
          <p:cNvPicPr>
            <a:picLocks noChangeAspect="1" noChangeArrowheads="1"/>
          </p:cNvPicPr>
          <p:nvPr/>
        </p:nvPicPr>
        <p:blipFill>
          <a:blip r:embed="rId2"/>
          <a:srcRect/>
          <a:stretch>
            <a:fillRect/>
          </a:stretch>
        </p:blipFill>
        <p:spPr bwMode="auto">
          <a:xfrm>
            <a:off x="6629400" y="533400"/>
            <a:ext cx="4023360" cy="6324600"/>
          </a:xfrm>
          <a:prstGeom prst="rect">
            <a:avLst/>
          </a:prstGeom>
          <a:noFill/>
        </p:spPr>
      </p:pic>
      <p:sp>
        <p:nvSpPr>
          <p:cNvPr id="5" name="TextBox 4"/>
          <p:cNvSpPr txBox="1"/>
          <p:nvPr/>
        </p:nvSpPr>
        <p:spPr>
          <a:xfrm>
            <a:off x="3657600" y="152400"/>
            <a:ext cx="2364750" cy="369332"/>
          </a:xfrm>
          <a:prstGeom prst="rect">
            <a:avLst/>
          </a:prstGeom>
          <a:noFill/>
        </p:spPr>
        <p:txBody>
          <a:bodyPr wrap="none" rtlCol="0">
            <a:spAutoFit/>
          </a:bodyPr>
          <a:lstStyle/>
          <a:p>
            <a:r>
              <a:rPr lang="en-US" b="1" u="sng">
                <a:latin typeface="Raleway"/>
                <a:cs typeface="Arial" pitchFamily="34" charset="0"/>
              </a:rPr>
              <a:t>Measuring the body</a:t>
            </a:r>
            <a:endParaRPr lang="en-US" b="1" u="sng"/>
          </a:p>
        </p:txBody>
      </p:sp>
      <p:sp>
        <p:nvSpPr>
          <p:cNvPr id="6" name="TextBox 5"/>
          <p:cNvSpPr txBox="1"/>
          <p:nvPr/>
        </p:nvSpPr>
        <p:spPr>
          <a:xfrm>
            <a:off x="381000" y="1295400"/>
            <a:ext cx="6019800" cy="3693319"/>
          </a:xfrm>
          <a:prstGeom prst="rect">
            <a:avLst/>
          </a:prstGeom>
          <a:noFill/>
        </p:spPr>
        <p:txBody>
          <a:bodyPr wrap="square" rtlCol="0">
            <a:spAutoFit/>
          </a:bodyPr>
          <a:lstStyle/>
          <a:p>
            <a:pPr lvl="0">
              <a:lnSpc>
                <a:spcPct val="150000"/>
              </a:lnSpc>
            </a:pPr>
            <a:r>
              <a:rPr lang="hi-IN">
                <a:solidFill>
                  <a:srgbClr val="1F1F1F"/>
                </a:solidFill>
                <a:latin typeface="inherit"/>
                <a:cs typeface="Mangal" pitchFamily="2"/>
              </a:rPr>
              <a:t>नरम ऊतकों से बना है, इसलिए यह जानना थोड़ा मुश्किल हो सकता है कि शरीर के चारों ओर टेप को कितना कस कर खींचना है। टेप थोड़ा कसकर होना चाहिए, लेकिन कड़ा नहीं होना चाहिए - इसे "अंदर" नहीं जाना चाहिए या शरीर में कोई गड्ढा नहीं बनाना चाहिए। यह </a:t>
            </a:r>
            <a:r>
              <a:rPr lang="hi-IN" b="1">
                <a:solidFill>
                  <a:srgbClr val="1F1F1F"/>
                </a:solidFill>
                <a:latin typeface="inherit"/>
                <a:cs typeface="Mangal" pitchFamily="2"/>
              </a:rPr>
              <a:t>ढीला</a:t>
            </a:r>
            <a:r>
              <a:rPr lang="hi-IN">
                <a:solidFill>
                  <a:srgbClr val="1F1F1F"/>
                </a:solidFill>
                <a:latin typeface="inherit"/>
                <a:cs typeface="Mangal" pitchFamily="2"/>
              </a:rPr>
              <a:t> भी नहीं होना चाहिए! बस शरीर के मापे जा रहे क्षेत्र के चारों ओर टेप लपेटें और उसे अपनी जगह पर पकड़ कर रखें। आपको टेप के पीछे एक उंगली डालने में सक्षम होना चाहिए, लेकिन इससे अधिक नहीं।</a:t>
            </a:r>
            <a:r>
              <a:rPr lang="hi-IN" sz="600">
                <a:latin typeface="Arial" pitchFamily="34" charset="0"/>
                <a:cs typeface="Mangal" pitchFamily="2"/>
              </a:rPr>
              <a:t> </a:t>
            </a:r>
            <a:endParaRPr lang="en-US" sz="1400">
              <a:latin typeface="Arial" pitchFamily="34" charset="0"/>
              <a:cs typeface="Arial" pitchFamily="34" charset="0"/>
            </a:endParaRPr>
          </a:p>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60 Inch Soft Tape Measure Sewing Tailor ..."/>
          <p:cNvPicPr>
            <a:picLocks noChangeAspect="1" noChangeArrowheads="1"/>
          </p:cNvPicPr>
          <p:nvPr/>
        </p:nvPicPr>
        <p:blipFill>
          <a:blip r:embed="rId2"/>
          <a:srcRect/>
          <a:stretch>
            <a:fillRect/>
          </a:stretch>
        </p:blipFill>
        <p:spPr bwMode="auto">
          <a:xfrm>
            <a:off x="4206240" y="1447806"/>
            <a:ext cx="3291840" cy="1666875"/>
          </a:xfrm>
          <a:prstGeom prst="rect">
            <a:avLst/>
          </a:prstGeom>
          <a:noFill/>
        </p:spPr>
      </p:pic>
      <p:pic>
        <p:nvPicPr>
          <p:cNvPr id="1040" name="Picture 16" descr="Tailor Chalk - Tailoring Chalk Latest Price, Manufacturers &amp; Suppliers"/>
          <p:cNvPicPr>
            <a:picLocks noChangeAspect="1" noChangeArrowheads="1"/>
          </p:cNvPicPr>
          <p:nvPr/>
        </p:nvPicPr>
        <p:blipFill>
          <a:blip r:embed="rId3"/>
          <a:srcRect/>
          <a:stretch>
            <a:fillRect/>
          </a:stretch>
        </p:blipFill>
        <p:spPr bwMode="auto">
          <a:xfrm>
            <a:off x="182880" y="4191000"/>
            <a:ext cx="2468880" cy="2057400"/>
          </a:xfrm>
          <a:prstGeom prst="rect">
            <a:avLst/>
          </a:prstGeom>
          <a:noFill/>
        </p:spPr>
      </p:pic>
      <p:sp>
        <p:nvSpPr>
          <p:cNvPr id="1042" name="AutoShape 18" descr="Stall, Abaya, Hijab Brooch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4" name="AutoShape 20" descr="Stall, Abaya, Hijab Brooch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6" name="AutoShape 22" descr="Stall, Abaya, Hijab Brooch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48" name="Picture 24" descr="FIABLE COLLECTION Colorful Large Ball Pins for Stall, Abaya, Hijab Brooch  Price in India - Buy FIABLE COLLECTION Colorful Large Ball Pins for Stall,  Abaya, Hijab Brooch online at Flipkart.com"/>
          <p:cNvPicPr>
            <a:picLocks noChangeAspect="1" noChangeArrowheads="1"/>
          </p:cNvPicPr>
          <p:nvPr/>
        </p:nvPicPr>
        <p:blipFill>
          <a:blip r:embed="rId4" cstate="print"/>
          <a:srcRect/>
          <a:stretch>
            <a:fillRect/>
          </a:stretch>
        </p:blipFill>
        <p:spPr bwMode="auto">
          <a:xfrm>
            <a:off x="4023365" y="4114807"/>
            <a:ext cx="2377442" cy="1936915"/>
          </a:xfrm>
          <a:prstGeom prst="rect">
            <a:avLst/>
          </a:prstGeom>
          <a:noFill/>
        </p:spPr>
      </p:pic>
      <p:pic>
        <p:nvPicPr>
          <p:cNvPr id="1050" name="Picture 26" descr="Nancy Zieman The Blog - Take the Mystery From Pattern Fitting"/>
          <p:cNvPicPr>
            <a:picLocks noChangeAspect="1" noChangeArrowheads="1"/>
          </p:cNvPicPr>
          <p:nvPr/>
        </p:nvPicPr>
        <p:blipFill>
          <a:blip r:embed="rId5"/>
          <a:srcRect/>
          <a:stretch>
            <a:fillRect/>
          </a:stretch>
        </p:blipFill>
        <p:spPr bwMode="auto">
          <a:xfrm>
            <a:off x="365760" y="1752606"/>
            <a:ext cx="2834640" cy="1551957"/>
          </a:xfrm>
          <a:prstGeom prst="rect">
            <a:avLst/>
          </a:prstGeom>
          <a:noFill/>
        </p:spPr>
      </p:pic>
      <p:pic>
        <p:nvPicPr>
          <p:cNvPr id="1052" name="Picture 28" descr="TRACING WHEEL, How to Use Tracing Wheels for Sewing Easy Way | TREASURIE"/>
          <p:cNvPicPr>
            <a:picLocks noChangeAspect="1" noChangeArrowheads="1"/>
          </p:cNvPicPr>
          <p:nvPr/>
        </p:nvPicPr>
        <p:blipFill>
          <a:blip r:embed="rId6"/>
          <a:srcRect/>
          <a:stretch>
            <a:fillRect/>
          </a:stretch>
        </p:blipFill>
        <p:spPr bwMode="auto">
          <a:xfrm>
            <a:off x="8229602" y="1371607"/>
            <a:ext cx="2501266" cy="2084387"/>
          </a:xfrm>
          <a:prstGeom prst="rect">
            <a:avLst/>
          </a:prstGeom>
          <a:noFill/>
        </p:spPr>
      </p:pic>
      <p:pic>
        <p:nvPicPr>
          <p:cNvPr id="1054" name="Picture 30" descr="Fabric Edge Pattern Notching Tool, 46% OFF | mosaic-lille.fr"/>
          <p:cNvPicPr>
            <a:picLocks noChangeAspect="1" noChangeArrowheads="1"/>
          </p:cNvPicPr>
          <p:nvPr/>
        </p:nvPicPr>
        <p:blipFill>
          <a:blip r:embed="rId7" cstate="print"/>
          <a:srcRect/>
          <a:stretch>
            <a:fillRect/>
          </a:stretch>
        </p:blipFill>
        <p:spPr bwMode="auto">
          <a:xfrm>
            <a:off x="7589526" y="4038607"/>
            <a:ext cx="2556510" cy="2130425"/>
          </a:xfrm>
          <a:prstGeom prst="rect">
            <a:avLst/>
          </a:prstGeom>
          <a:noFill/>
        </p:spPr>
      </p:pic>
      <p:sp>
        <p:nvSpPr>
          <p:cNvPr id="18" name="Rectangle 17"/>
          <p:cNvSpPr/>
          <p:nvPr/>
        </p:nvSpPr>
        <p:spPr>
          <a:xfrm>
            <a:off x="3474720" y="228600"/>
            <a:ext cx="2470100" cy="369332"/>
          </a:xfrm>
          <a:prstGeom prst="rect">
            <a:avLst/>
          </a:prstGeom>
        </p:spPr>
        <p:txBody>
          <a:bodyPr wrap="none">
            <a:spAutoFit/>
          </a:bodyPr>
          <a:lstStyle/>
          <a:p>
            <a:r>
              <a:rPr lang="en-US" b="1" u="sng"/>
              <a:t>BASIC DRAFTING TOOLS</a:t>
            </a:r>
          </a:p>
        </p:txBody>
      </p:sp>
      <p:sp>
        <p:nvSpPr>
          <p:cNvPr id="19" name="TextBox 18"/>
          <p:cNvSpPr txBox="1"/>
          <p:nvPr/>
        </p:nvSpPr>
        <p:spPr>
          <a:xfrm>
            <a:off x="822960" y="3429000"/>
            <a:ext cx="1475084" cy="369332"/>
          </a:xfrm>
          <a:prstGeom prst="rect">
            <a:avLst/>
          </a:prstGeom>
          <a:noFill/>
        </p:spPr>
        <p:txBody>
          <a:bodyPr wrap="none" rtlCol="0">
            <a:spAutoFit/>
          </a:bodyPr>
          <a:lstStyle/>
          <a:p>
            <a:r>
              <a:rPr lang="en-US"/>
              <a:t>Pattern paper</a:t>
            </a:r>
          </a:p>
        </p:txBody>
      </p:sp>
      <p:sp>
        <p:nvSpPr>
          <p:cNvPr id="20" name="Rectangle 19"/>
          <p:cNvSpPr/>
          <p:nvPr/>
        </p:nvSpPr>
        <p:spPr>
          <a:xfrm>
            <a:off x="4114807" y="6019800"/>
            <a:ext cx="1096967" cy="369332"/>
          </a:xfrm>
          <a:prstGeom prst="rect">
            <a:avLst/>
          </a:prstGeom>
        </p:spPr>
        <p:txBody>
          <a:bodyPr wrap="none">
            <a:spAutoFit/>
          </a:bodyPr>
          <a:lstStyle/>
          <a:p>
            <a:r>
              <a:rPr lang="en-US"/>
              <a:t>Fabric pin</a:t>
            </a:r>
          </a:p>
        </p:txBody>
      </p:sp>
      <p:sp>
        <p:nvSpPr>
          <p:cNvPr id="21" name="Rectangle 20"/>
          <p:cNvSpPr/>
          <p:nvPr/>
        </p:nvSpPr>
        <p:spPr>
          <a:xfrm>
            <a:off x="8686806" y="3505200"/>
            <a:ext cx="1505605" cy="369332"/>
          </a:xfrm>
          <a:prstGeom prst="rect">
            <a:avLst/>
          </a:prstGeom>
        </p:spPr>
        <p:txBody>
          <a:bodyPr wrap="none">
            <a:spAutoFit/>
          </a:bodyPr>
          <a:lstStyle/>
          <a:p>
            <a:r>
              <a:rPr lang="en-US"/>
              <a:t>tracing wheel </a:t>
            </a:r>
          </a:p>
        </p:txBody>
      </p:sp>
      <p:sp>
        <p:nvSpPr>
          <p:cNvPr id="22" name="Rectangle 21"/>
          <p:cNvSpPr/>
          <p:nvPr/>
        </p:nvSpPr>
        <p:spPr>
          <a:xfrm>
            <a:off x="4601351" y="3244334"/>
            <a:ext cx="1718932" cy="369332"/>
          </a:xfrm>
          <a:prstGeom prst="rect">
            <a:avLst/>
          </a:prstGeom>
        </p:spPr>
        <p:txBody>
          <a:bodyPr wrap="none">
            <a:spAutoFit/>
          </a:bodyPr>
          <a:lstStyle/>
          <a:p>
            <a:pPr fontAlgn="base"/>
            <a:r>
              <a:rPr lang="en-US" b="1" i="1"/>
              <a:t>Measuring</a:t>
            </a:r>
            <a:r>
              <a:rPr lang="en-US" b="1"/>
              <a:t> Tape</a:t>
            </a:r>
            <a:endParaRPr lang="en-US"/>
          </a:p>
        </p:txBody>
      </p:sp>
      <p:sp>
        <p:nvSpPr>
          <p:cNvPr id="23" name="Rectangle 22"/>
          <p:cNvSpPr/>
          <p:nvPr/>
        </p:nvSpPr>
        <p:spPr>
          <a:xfrm>
            <a:off x="640080" y="6324600"/>
            <a:ext cx="1346202" cy="369332"/>
          </a:xfrm>
          <a:prstGeom prst="rect">
            <a:avLst/>
          </a:prstGeom>
        </p:spPr>
        <p:txBody>
          <a:bodyPr wrap="none">
            <a:spAutoFit/>
          </a:bodyPr>
          <a:lstStyle/>
          <a:p>
            <a:r>
              <a:rPr lang="en-US"/>
              <a:t>Milton chalk</a:t>
            </a:r>
          </a:p>
        </p:txBody>
      </p:sp>
      <p:sp>
        <p:nvSpPr>
          <p:cNvPr id="24" name="Rectangle 23"/>
          <p:cNvSpPr/>
          <p:nvPr/>
        </p:nvSpPr>
        <p:spPr>
          <a:xfrm>
            <a:off x="8229606" y="6324600"/>
            <a:ext cx="1719253" cy="369332"/>
          </a:xfrm>
          <a:prstGeom prst="rect">
            <a:avLst/>
          </a:prstGeom>
        </p:spPr>
        <p:txBody>
          <a:bodyPr wrap="none">
            <a:spAutoFit/>
          </a:bodyPr>
          <a:lstStyle/>
          <a:p>
            <a:r>
              <a:rPr lang="en-US"/>
              <a:t>pattern notcher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NATARAJ PENCIL 621 (PACK OF 10 PENCILS ..."/>
          <p:cNvPicPr>
            <a:picLocks noChangeAspect="1" noChangeArrowheads="1"/>
          </p:cNvPicPr>
          <p:nvPr/>
        </p:nvPicPr>
        <p:blipFill>
          <a:blip r:embed="rId2"/>
          <a:srcRect/>
          <a:stretch>
            <a:fillRect/>
          </a:stretch>
        </p:blipFill>
        <p:spPr bwMode="auto">
          <a:xfrm>
            <a:off x="274320" y="228606"/>
            <a:ext cx="2571750" cy="2143125"/>
          </a:xfrm>
          <a:prstGeom prst="rect">
            <a:avLst/>
          </a:prstGeom>
          <a:noFill/>
        </p:spPr>
      </p:pic>
      <p:pic>
        <p:nvPicPr>
          <p:cNvPr id="3" name="Picture 10" descr="WINTI L Shaped Ruler Right Angle Ruler for Hobby Model Making Tools  Drafting Tools 5Ã—10cm : Amazon.in: Home Improvement"/>
          <p:cNvPicPr>
            <a:picLocks noChangeAspect="1" noChangeArrowheads="1"/>
          </p:cNvPicPr>
          <p:nvPr/>
        </p:nvPicPr>
        <p:blipFill>
          <a:blip r:embed="rId3" cstate="print"/>
          <a:srcRect/>
          <a:stretch>
            <a:fillRect/>
          </a:stretch>
        </p:blipFill>
        <p:spPr bwMode="auto">
          <a:xfrm>
            <a:off x="365766" y="3505207"/>
            <a:ext cx="2377438" cy="1981199"/>
          </a:xfrm>
          <a:prstGeom prst="rect">
            <a:avLst/>
          </a:prstGeom>
          <a:noFill/>
        </p:spPr>
      </p:pic>
      <p:pic>
        <p:nvPicPr>
          <p:cNvPr id="4" name="Picture 6" descr="10 Measuring tools &amp; Rulers used in Pattern drafting and Sewing - SewGuide"/>
          <p:cNvPicPr>
            <a:picLocks noChangeAspect="1" noChangeArrowheads="1"/>
          </p:cNvPicPr>
          <p:nvPr/>
        </p:nvPicPr>
        <p:blipFill>
          <a:blip r:embed="rId4"/>
          <a:srcRect/>
          <a:stretch>
            <a:fillRect/>
          </a:stretch>
        </p:blipFill>
        <p:spPr bwMode="auto">
          <a:xfrm>
            <a:off x="3017522" y="762000"/>
            <a:ext cx="4220307" cy="762000"/>
          </a:xfrm>
          <a:prstGeom prst="rect">
            <a:avLst/>
          </a:prstGeom>
          <a:noFill/>
        </p:spPr>
      </p:pic>
      <p:pic>
        <p:nvPicPr>
          <p:cNvPr id="5" name="Picture 4" descr="10 Measuring tools &amp; Rulers used in Pattern drafting and Sewing - SewGuide"/>
          <p:cNvPicPr>
            <a:picLocks noChangeAspect="1" noChangeArrowheads="1"/>
          </p:cNvPicPr>
          <p:nvPr/>
        </p:nvPicPr>
        <p:blipFill>
          <a:blip r:embed="rId5"/>
          <a:srcRect/>
          <a:stretch>
            <a:fillRect/>
          </a:stretch>
        </p:blipFill>
        <p:spPr bwMode="auto">
          <a:xfrm>
            <a:off x="3931924" y="2286000"/>
            <a:ext cx="2886802" cy="914400"/>
          </a:xfrm>
          <a:prstGeom prst="rect">
            <a:avLst/>
          </a:prstGeom>
          <a:noFill/>
        </p:spPr>
      </p:pic>
      <p:pic>
        <p:nvPicPr>
          <p:cNvPr id="6" name="Picture 12" descr="Pattern Drafting Tools, 51% OFF | www.flavors.qa"/>
          <p:cNvPicPr>
            <a:picLocks noChangeAspect="1" noChangeArrowheads="1"/>
          </p:cNvPicPr>
          <p:nvPr/>
        </p:nvPicPr>
        <p:blipFill>
          <a:blip r:embed="rId6" cstate="print"/>
          <a:srcRect/>
          <a:stretch>
            <a:fillRect/>
          </a:stretch>
        </p:blipFill>
        <p:spPr bwMode="auto">
          <a:xfrm>
            <a:off x="7680962" y="609601"/>
            <a:ext cx="2520496" cy="1405766"/>
          </a:xfrm>
          <a:prstGeom prst="rect">
            <a:avLst/>
          </a:prstGeom>
          <a:noFill/>
        </p:spPr>
      </p:pic>
      <p:pic>
        <p:nvPicPr>
          <p:cNvPr id="7" name="Picture 8" descr="10 Measuring tools &amp; Rulers used in Pattern drafting and Sewing - SewGuide"/>
          <p:cNvPicPr>
            <a:picLocks noChangeAspect="1" noChangeArrowheads="1"/>
          </p:cNvPicPr>
          <p:nvPr/>
        </p:nvPicPr>
        <p:blipFill>
          <a:blip r:embed="rId7"/>
          <a:srcRect/>
          <a:stretch>
            <a:fillRect/>
          </a:stretch>
        </p:blipFill>
        <p:spPr bwMode="auto">
          <a:xfrm>
            <a:off x="7362449" y="2667000"/>
            <a:ext cx="3610357" cy="666118"/>
          </a:xfrm>
          <a:prstGeom prst="rect">
            <a:avLst/>
          </a:prstGeom>
          <a:noFill/>
        </p:spPr>
      </p:pic>
      <p:sp>
        <p:nvSpPr>
          <p:cNvPr id="8" name="Rectangle 7"/>
          <p:cNvSpPr/>
          <p:nvPr/>
        </p:nvSpPr>
        <p:spPr>
          <a:xfrm>
            <a:off x="640080" y="5791200"/>
            <a:ext cx="881780" cy="369332"/>
          </a:xfrm>
          <a:prstGeom prst="rect">
            <a:avLst/>
          </a:prstGeom>
        </p:spPr>
        <p:txBody>
          <a:bodyPr wrap="none">
            <a:spAutoFit/>
          </a:bodyPr>
          <a:lstStyle/>
          <a:p>
            <a:pPr fontAlgn="base"/>
            <a:r>
              <a:rPr lang="en-US" b="1" i="1"/>
              <a:t>L-scale </a:t>
            </a:r>
            <a:endParaRPr lang="en-US"/>
          </a:p>
        </p:txBody>
      </p:sp>
      <p:sp>
        <p:nvSpPr>
          <p:cNvPr id="9" name="Rectangle 8"/>
          <p:cNvSpPr/>
          <p:nvPr/>
        </p:nvSpPr>
        <p:spPr>
          <a:xfrm>
            <a:off x="8412486" y="4343400"/>
            <a:ext cx="713465" cy="369332"/>
          </a:xfrm>
          <a:prstGeom prst="rect">
            <a:avLst/>
          </a:prstGeom>
        </p:spPr>
        <p:txBody>
          <a:bodyPr wrap="none">
            <a:spAutoFit/>
          </a:bodyPr>
          <a:lstStyle/>
          <a:p>
            <a:r>
              <a:rPr lang="en-US" b="1" i="1"/>
              <a:t>scale </a:t>
            </a:r>
            <a:endParaRPr lang="en-US"/>
          </a:p>
        </p:txBody>
      </p:sp>
      <p:sp>
        <p:nvSpPr>
          <p:cNvPr id="10" name="Rectangle 9"/>
          <p:cNvSpPr/>
          <p:nvPr/>
        </p:nvSpPr>
        <p:spPr>
          <a:xfrm>
            <a:off x="8138166" y="2209800"/>
            <a:ext cx="1486369" cy="369332"/>
          </a:xfrm>
          <a:prstGeom prst="rect">
            <a:avLst/>
          </a:prstGeom>
        </p:spPr>
        <p:txBody>
          <a:bodyPr wrap="none">
            <a:spAutoFit/>
          </a:bodyPr>
          <a:lstStyle/>
          <a:p>
            <a:r>
              <a:rPr lang="en-US"/>
              <a:t>French curves</a:t>
            </a:r>
          </a:p>
        </p:txBody>
      </p:sp>
      <p:sp>
        <p:nvSpPr>
          <p:cNvPr id="11" name="Rectangle 10"/>
          <p:cNvSpPr/>
          <p:nvPr/>
        </p:nvSpPr>
        <p:spPr>
          <a:xfrm>
            <a:off x="4206240" y="1676400"/>
            <a:ext cx="1167756" cy="369332"/>
          </a:xfrm>
          <a:prstGeom prst="rect">
            <a:avLst/>
          </a:prstGeom>
        </p:spPr>
        <p:txBody>
          <a:bodyPr wrap="none">
            <a:spAutoFit/>
          </a:bodyPr>
          <a:lstStyle/>
          <a:p>
            <a:pPr fontAlgn="base"/>
            <a:r>
              <a:rPr lang="en-US" b="1" i="1"/>
              <a:t>Arm curve</a:t>
            </a:r>
            <a:endParaRPr lang="en-US"/>
          </a:p>
        </p:txBody>
      </p:sp>
      <p:sp>
        <p:nvSpPr>
          <p:cNvPr id="12" name="Rectangle 11"/>
          <p:cNvSpPr/>
          <p:nvPr/>
        </p:nvSpPr>
        <p:spPr>
          <a:xfrm>
            <a:off x="182885" y="2438400"/>
            <a:ext cx="2906821" cy="369332"/>
          </a:xfrm>
          <a:prstGeom prst="rect">
            <a:avLst/>
          </a:prstGeom>
        </p:spPr>
        <p:txBody>
          <a:bodyPr wrap="none">
            <a:spAutoFit/>
          </a:bodyPr>
          <a:lstStyle/>
          <a:p>
            <a:r>
              <a:rPr lang="en-US"/>
              <a:t>Penicl, sharpener and eraser </a:t>
            </a:r>
          </a:p>
        </p:txBody>
      </p:sp>
      <p:sp>
        <p:nvSpPr>
          <p:cNvPr id="13" name="Rectangle 12"/>
          <p:cNvSpPr/>
          <p:nvPr/>
        </p:nvSpPr>
        <p:spPr>
          <a:xfrm>
            <a:off x="4114800" y="3352800"/>
            <a:ext cx="1438664" cy="369332"/>
          </a:xfrm>
          <a:prstGeom prst="rect">
            <a:avLst/>
          </a:prstGeom>
        </p:spPr>
        <p:txBody>
          <a:bodyPr wrap="none">
            <a:spAutoFit/>
          </a:bodyPr>
          <a:lstStyle/>
          <a:p>
            <a:pPr fontAlgn="base"/>
            <a:r>
              <a:rPr lang="en-US" b="1" i="1"/>
              <a:t>Curve shaper</a:t>
            </a:r>
            <a:endParaRPr lang="en-US"/>
          </a:p>
        </p:txBody>
      </p:sp>
      <p:pic>
        <p:nvPicPr>
          <p:cNvPr id="32772" name="Picture 4" descr="Pattern Making Awl"/>
          <p:cNvPicPr>
            <a:picLocks noChangeAspect="1" noChangeArrowheads="1"/>
          </p:cNvPicPr>
          <p:nvPr/>
        </p:nvPicPr>
        <p:blipFill>
          <a:blip r:embed="rId8" cstate="print"/>
          <a:srcRect/>
          <a:stretch>
            <a:fillRect/>
          </a:stretch>
        </p:blipFill>
        <p:spPr bwMode="auto">
          <a:xfrm flipH="1">
            <a:off x="3840480" y="4114800"/>
            <a:ext cx="2560320" cy="2133600"/>
          </a:xfrm>
          <a:prstGeom prst="rect">
            <a:avLst/>
          </a:prstGeom>
          <a:noFill/>
        </p:spPr>
      </p:pic>
      <p:sp>
        <p:nvSpPr>
          <p:cNvPr id="15" name="Rectangle 14"/>
          <p:cNvSpPr/>
          <p:nvPr/>
        </p:nvSpPr>
        <p:spPr>
          <a:xfrm>
            <a:off x="2834640" y="6324600"/>
            <a:ext cx="3424014" cy="369332"/>
          </a:xfrm>
          <a:prstGeom prst="rect">
            <a:avLst/>
          </a:prstGeom>
        </p:spPr>
        <p:txBody>
          <a:bodyPr wrap="none">
            <a:spAutoFit/>
          </a:bodyPr>
          <a:lstStyle/>
          <a:p>
            <a:r>
              <a:rPr lang="en-US"/>
              <a:t>transfer dart points and drill holes </a:t>
            </a:r>
          </a:p>
        </p:txBody>
      </p:sp>
      <p:pic>
        <p:nvPicPr>
          <p:cNvPr id="32778" name="Picture 10" descr="NVR tailoring / swing / fashion designing scales, - Hip Curve, Leg Curve,  Arm Curve and straight scale"/>
          <p:cNvPicPr>
            <a:picLocks noChangeAspect="1" noChangeArrowheads="1"/>
          </p:cNvPicPr>
          <p:nvPr/>
        </p:nvPicPr>
        <p:blipFill>
          <a:blip r:embed="rId9"/>
          <a:srcRect/>
          <a:stretch>
            <a:fillRect/>
          </a:stretch>
        </p:blipFill>
        <p:spPr bwMode="auto">
          <a:xfrm>
            <a:off x="7040880" y="3810000"/>
            <a:ext cx="3749040" cy="2362200"/>
          </a:xfrm>
          <a:prstGeom prst="rect">
            <a:avLst/>
          </a:prstGeom>
          <a:noFill/>
        </p:spPr>
      </p:pic>
      <p:sp>
        <p:nvSpPr>
          <p:cNvPr id="19" name="Rectangle 18"/>
          <p:cNvSpPr/>
          <p:nvPr/>
        </p:nvSpPr>
        <p:spPr>
          <a:xfrm>
            <a:off x="8229600" y="3429000"/>
            <a:ext cx="1429430" cy="369332"/>
          </a:xfrm>
          <a:prstGeom prst="rect">
            <a:avLst/>
          </a:prstGeom>
        </p:spPr>
        <p:txBody>
          <a:bodyPr wrap="none">
            <a:spAutoFit/>
          </a:bodyPr>
          <a:lstStyle/>
          <a:p>
            <a:r>
              <a:rPr lang="en-US"/>
              <a:t>Straight scale</a:t>
            </a:r>
          </a:p>
        </p:txBody>
      </p:sp>
      <p:sp>
        <p:nvSpPr>
          <p:cNvPr id="20" name="Rectangle 19"/>
          <p:cNvSpPr/>
          <p:nvPr/>
        </p:nvSpPr>
        <p:spPr>
          <a:xfrm>
            <a:off x="7772409" y="6096000"/>
            <a:ext cx="2431435" cy="369332"/>
          </a:xfrm>
          <a:prstGeom prst="rect">
            <a:avLst/>
          </a:prstGeom>
        </p:spPr>
        <p:txBody>
          <a:bodyPr wrap="none">
            <a:spAutoFit/>
          </a:bodyPr>
          <a:lstStyle/>
          <a:p>
            <a:r>
              <a:rPr lang="en-US"/>
              <a:t>Differents types of scale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HomeDecorax Traders Fabric Scissors 12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3796" name="Picture 4" descr="HomeDecorax Traders Fabric Scissors 12 Inch leather cutting scissors for  fabric cutting professional ultra sharp Sewing Scissors Tailoring Shears ..."/>
          <p:cNvPicPr>
            <a:picLocks noChangeAspect="1" noChangeArrowheads="1"/>
          </p:cNvPicPr>
          <p:nvPr/>
        </p:nvPicPr>
        <p:blipFill>
          <a:blip r:embed="rId2" cstate="print"/>
          <a:srcRect/>
          <a:stretch>
            <a:fillRect/>
          </a:stretch>
        </p:blipFill>
        <p:spPr bwMode="auto">
          <a:xfrm>
            <a:off x="1005846" y="1066800"/>
            <a:ext cx="2270821" cy="2018866"/>
          </a:xfrm>
          <a:prstGeom prst="rect">
            <a:avLst/>
          </a:prstGeom>
          <a:noFill/>
        </p:spPr>
      </p:pic>
      <p:pic>
        <p:nvPicPr>
          <p:cNvPr id="5" name="Picture 6" descr="TAMANNA STATIONERY Scissors, Size: 6 inch at Rs 56/piece in Meerut | ID:  21953167133"/>
          <p:cNvPicPr>
            <a:picLocks noChangeAspect="1" noChangeArrowheads="1"/>
          </p:cNvPicPr>
          <p:nvPr/>
        </p:nvPicPr>
        <p:blipFill>
          <a:blip r:embed="rId3"/>
          <a:srcRect/>
          <a:stretch>
            <a:fillRect/>
          </a:stretch>
        </p:blipFill>
        <p:spPr bwMode="auto">
          <a:xfrm>
            <a:off x="4297684" y="1905000"/>
            <a:ext cx="2148840" cy="1790700"/>
          </a:xfrm>
          <a:prstGeom prst="rect">
            <a:avLst/>
          </a:prstGeom>
          <a:noFill/>
        </p:spPr>
      </p:pic>
      <p:pic>
        <p:nvPicPr>
          <p:cNvPr id="33800" name="Picture 8" descr="Flipkart.com | Parteet Art and craft zig zag paper cutting scissor for Kids  - Pack of 12Pcs Scissors - art and craft zig zag paper cutting scissor"/>
          <p:cNvPicPr>
            <a:picLocks noChangeAspect="1" noChangeArrowheads="1"/>
          </p:cNvPicPr>
          <p:nvPr/>
        </p:nvPicPr>
        <p:blipFill>
          <a:blip r:embed="rId4" cstate="print"/>
          <a:srcRect/>
          <a:stretch>
            <a:fillRect/>
          </a:stretch>
        </p:blipFill>
        <p:spPr bwMode="auto">
          <a:xfrm flipH="1">
            <a:off x="7406644" y="457200"/>
            <a:ext cx="2999928" cy="1876426"/>
          </a:xfrm>
          <a:prstGeom prst="rect">
            <a:avLst/>
          </a:prstGeom>
          <a:noFill/>
        </p:spPr>
      </p:pic>
      <p:pic>
        <p:nvPicPr>
          <p:cNvPr id="33804" name="Picture 12" descr="Buy Thread Cutting Scissors Length 10 Cm All Metal Online in India - Etsy"/>
          <p:cNvPicPr>
            <a:picLocks noChangeAspect="1" noChangeArrowheads="1"/>
          </p:cNvPicPr>
          <p:nvPr/>
        </p:nvPicPr>
        <p:blipFill>
          <a:blip r:embed="rId5"/>
          <a:srcRect/>
          <a:stretch>
            <a:fillRect/>
          </a:stretch>
        </p:blipFill>
        <p:spPr bwMode="auto">
          <a:xfrm>
            <a:off x="7223763" y="3886200"/>
            <a:ext cx="2861773" cy="1790700"/>
          </a:xfrm>
          <a:prstGeom prst="rect">
            <a:avLst/>
          </a:prstGeom>
          <a:noFill/>
        </p:spPr>
      </p:pic>
      <p:sp>
        <p:nvSpPr>
          <p:cNvPr id="8" name="TextBox 7"/>
          <p:cNvSpPr txBox="1"/>
          <p:nvPr/>
        </p:nvSpPr>
        <p:spPr>
          <a:xfrm>
            <a:off x="3931920" y="228600"/>
            <a:ext cx="2468880" cy="369332"/>
          </a:xfrm>
          <a:prstGeom prst="rect">
            <a:avLst/>
          </a:prstGeom>
          <a:noFill/>
        </p:spPr>
        <p:txBody>
          <a:bodyPr wrap="square" rtlCol="0">
            <a:spAutoFit/>
          </a:bodyPr>
          <a:lstStyle/>
          <a:p>
            <a:r>
              <a:rPr lang="en-US" b="1" u="sng"/>
              <a:t>Cutting Tools</a:t>
            </a:r>
          </a:p>
        </p:txBody>
      </p:sp>
      <p:sp>
        <p:nvSpPr>
          <p:cNvPr id="10242" name="AutoShape 2" descr="Buttonhole Scissors, Cutting Tools 101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6" name="Picture 6" descr="Buttonhole Scissors 4-1/2in – Quilting Books Patterns and Notions"/>
          <p:cNvPicPr>
            <a:picLocks noChangeAspect="1" noChangeArrowheads="1"/>
          </p:cNvPicPr>
          <p:nvPr/>
        </p:nvPicPr>
        <p:blipFill>
          <a:blip r:embed="rId6" cstate="print"/>
          <a:srcRect/>
          <a:stretch>
            <a:fillRect/>
          </a:stretch>
        </p:blipFill>
        <p:spPr bwMode="auto">
          <a:xfrm>
            <a:off x="1097280" y="3733800"/>
            <a:ext cx="2926080" cy="2438400"/>
          </a:xfrm>
          <a:prstGeom prst="rect">
            <a:avLst/>
          </a:prstGeom>
          <a:noFill/>
        </p:spPr>
      </p:pic>
      <p:sp>
        <p:nvSpPr>
          <p:cNvPr id="12" name="TextBox 11"/>
          <p:cNvSpPr txBox="1"/>
          <p:nvPr/>
        </p:nvSpPr>
        <p:spPr>
          <a:xfrm>
            <a:off x="365760" y="3048007"/>
            <a:ext cx="2468880" cy="646331"/>
          </a:xfrm>
          <a:prstGeom prst="rect">
            <a:avLst/>
          </a:prstGeom>
          <a:noFill/>
        </p:spPr>
        <p:txBody>
          <a:bodyPr wrap="square" rtlCol="0">
            <a:spAutoFit/>
          </a:bodyPr>
          <a:lstStyle/>
          <a:p>
            <a:r>
              <a:rPr lang="en-US"/>
              <a:t>Fabric scissors</a:t>
            </a:r>
          </a:p>
          <a:p>
            <a:endParaRPr lang="en-US"/>
          </a:p>
        </p:txBody>
      </p:sp>
      <p:sp>
        <p:nvSpPr>
          <p:cNvPr id="13" name="Rectangle 12"/>
          <p:cNvSpPr/>
          <p:nvPr/>
        </p:nvSpPr>
        <p:spPr>
          <a:xfrm>
            <a:off x="457205" y="6324600"/>
            <a:ext cx="1992981" cy="369332"/>
          </a:xfrm>
          <a:prstGeom prst="rect">
            <a:avLst/>
          </a:prstGeom>
        </p:spPr>
        <p:txBody>
          <a:bodyPr wrap="none">
            <a:spAutoFit/>
          </a:bodyPr>
          <a:lstStyle/>
          <a:p>
            <a:r>
              <a:rPr lang="en-US"/>
              <a:t>buttonhole scissors</a:t>
            </a:r>
          </a:p>
        </p:txBody>
      </p:sp>
      <p:sp>
        <p:nvSpPr>
          <p:cNvPr id="14" name="Rectangle 13"/>
          <p:cNvSpPr/>
          <p:nvPr/>
        </p:nvSpPr>
        <p:spPr>
          <a:xfrm>
            <a:off x="4389120" y="3733800"/>
            <a:ext cx="1487010" cy="369332"/>
          </a:xfrm>
          <a:prstGeom prst="rect">
            <a:avLst/>
          </a:prstGeom>
        </p:spPr>
        <p:txBody>
          <a:bodyPr wrap="none">
            <a:spAutoFit/>
          </a:bodyPr>
          <a:lstStyle/>
          <a:p>
            <a:r>
              <a:rPr lang="en-US"/>
              <a:t>Paper scissors</a:t>
            </a:r>
          </a:p>
        </p:txBody>
      </p:sp>
      <p:sp>
        <p:nvSpPr>
          <p:cNvPr id="15" name="Rectangle 14"/>
          <p:cNvSpPr/>
          <p:nvPr/>
        </p:nvSpPr>
        <p:spPr>
          <a:xfrm>
            <a:off x="7223767" y="5943600"/>
            <a:ext cx="1459887" cy="369332"/>
          </a:xfrm>
          <a:prstGeom prst="rect">
            <a:avLst/>
          </a:prstGeom>
        </p:spPr>
        <p:txBody>
          <a:bodyPr wrap="none">
            <a:spAutoFit/>
          </a:bodyPr>
          <a:lstStyle/>
          <a:p>
            <a:r>
              <a:rPr lang="en-US"/>
              <a:t>Thread cutter</a:t>
            </a:r>
          </a:p>
        </p:txBody>
      </p:sp>
      <p:sp>
        <p:nvSpPr>
          <p:cNvPr id="16" name="Rectangle 15"/>
          <p:cNvSpPr/>
          <p:nvPr/>
        </p:nvSpPr>
        <p:spPr>
          <a:xfrm>
            <a:off x="7772400" y="2514600"/>
            <a:ext cx="1733360" cy="369332"/>
          </a:xfrm>
          <a:prstGeom prst="rect">
            <a:avLst/>
          </a:prstGeom>
        </p:spPr>
        <p:txBody>
          <a:bodyPr wrap="none">
            <a:spAutoFit/>
          </a:bodyPr>
          <a:lstStyle/>
          <a:p>
            <a:r>
              <a:rPr lang="en-US"/>
              <a:t>Ziz - zag  scissors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6249" y="304800"/>
            <a:ext cx="1556323" cy="369332"/>
          </a:xfrm>
          <a:prstGeom prst="rect">
            <a:avLst/>
          </a:prstGeom>
          <a:noFill/>
        </p:spPr>
        <p:txBody>
          <a:bodyPr wrap="none" rtlCol="0">
            <a:spAutoFit/>
          </a:bodyPr>
          <a:lstStyle/>
          <a:p>
            <a:r>
              <a:rPr lang="en-US" b="1" u="sng"/>
              <a:t>Stitching Tools</a:t>
            </a:r>
          </a:p>
        </p:txBody>
      </p:sp>
      <p:pic>
        <p:nvPicPr>
          <p:cNvPr id="34818" name="Picture 2" descr="Foot Operated Sewing Machine at Rs 5500 in Ludhiana | ID: 2850414060530"/>
          <p:cNvPicPr>
            <a:picLocks noChangeAspect="1" noChangeArrowheads="1"/>
          </p:cNvPicPr>
          <p:nvPr/>
        </p:nvPicPr>
        <p:blipFill>
          <a:blip r:embed="rId2" cstate="print"/>
          <a:srcRect/>
          <a:stretch>
            <a:fillRect/>
          </a:stretch>
        </p:blipFill>
        <p:spPr bwMode="auto">
          <a:xfrm flipH="1">
            <a:off x="274323" y="914400"/>
            <a:ext cx="3009901" cy="2508250"/>
          </a:xfrm>
          <a:prstGeom prst="rect">
            <a:avLst/>
          </a:prstGeom>
          <a:noFill/>
        </p:spPr>
      </p:pic>
      <p:pic>
        <p:nvPicPr>
          <p:cNvPr id="34820" name="Picture 4" descr="DIY Crafts Sewing Thread Coil 30 Multi Color 250 Yards Each Polyester All  Purpose for Hand and Machine Sewing for Hand and Machine Sewing (39  Lines/Set) - Sewing Thread Coil 30 Multi"/>
          <p:cNvPicPr>
            <a:picLocks noChangeAspect="1" noChangeArrowheads="1"/>
          </p:cNvPicPr>
          <p:nvPr/>
        </p:nvPicPr>
        <p:blipFill>
          <a:blip r:embed="rId3"/>
          <a:srcRect/>
          <a:stretch>
            <a:fillRect/>
          </a:stretch>
        </p:blipFill>
        <p:spPr bwMode="auto">
          <a:xfrm>
            <a:off x="3657607" y="1066806"/>
            <a:ext cx="2468878" cy="2103387"/>
          </a:xfrm>
          <a:prstGeom prst="rect">
            <a:avLst/>
          </a:prstGeom>
          <a:noFill/>
        </p:spPr>
      </p:pic>
      <p:pic>
        <p:nvPicPr>
          <p:cNvPr id="34822" name="Picture 6" descr="hand embroidery needle, hand sewing needles - Blog"/>
          <p:cNvPicPr>
            <a:picLocks noChangeAspect="1" noChangeArrowheads="1"/>
          </p:cNvPicPr>
          <p:nvPr/>
        </p:nvPicPr>
        <p:blipFill>
          <a:blip r:embed="rId4"/>
          <a:srcRect/>
          <a:stretch>
            <a:fillRect/>
          </a:stretch>
        </p:blipFill>
        <p:spPr bwMode="auto">
          <a:xfrm>
            <a:off x="7132320" y="762000"/>
            <a:ext cx="2834640" cy="2362200"/>
          </a:xfrm>
          <a:prstGeom prst="rect">
            <a:avLst/>
          </a:prstGeom>
          <a:noFill/>
        </p:spPr>
      </p:pic>
      <p:sp>
        <p:nvSpPr>
          <p:cNvPr id="34824" name="AutoShape 8" descr="Brother Sewing Machine Needles 50PCS Embroidery HAx1 100/16 Professional 5  Pack of 10 Needles"/>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6" name="AutoShape 10" descr="Brother Sewing Machine Needles 50PCS Embroidery HAx1 100/16 Professional 5  Pack of 10 Needles"/>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8" name="AutoShape 12" descr="Brother Sewing Machine Needles 50PCS Embroidery HAx1 100/16 Professional 5  Pack of 10 Needles"/>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30" name="Picture 14" descr="Amazon.com: 30 Pack Sewing Machine Needles Size 75/11 130/705H HAx1  Embroidery Sewing Needles for Brother Sewing Machine (3 Pack of 10 Needles)"/>
          <p:cNvPicPr>
            <a:picLocks noChangeAspect="1" noChangeArrowheads="1"/>
          </p:cNvPicPr>
          <p:nvPr/>
        </p:nvPicPr>
        <p:blipFill>
          <a:blip r:embed="rId5"/>
          <a:srcRect/>
          <a:stretch>
            <a:fillRect/>
          </a:stretch>
        </p:blipFill>
        <p:spPr bwMode="auto">
          <a:xfrm flipH="1">
            <a:off x="822960" y="3962400"/>
            <a:ext cx="2834640" cy="2190450"/>
          </a:xfrm>
          <a:prstGeom prst="rect">
            <a:avLst/>
          </a:prstGeom>
          <a:noFill/>
        </p:spPr>
      </p:pic>
      <p:sp>
        <p:nvSpPr>
          <p:cNvPr id="34832" name="AutoShape 16" descr="Order Thread Opener Online From Uppal matching centre,alwar"/>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4" name="AutoShape 18" descr="Order Thread Opener Online From Uppal matching centre,alwar"/>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36" name="Picture 20" descr="4pcs Seam Ripper Stitch Unpicker With Plastic Handle Thread Cutter DIY  Sewing Remover Cross Embroidery Tools Sewing Accessories - AliExpress"/>
          <p:cNvPicPr>
            <a:picLocks noChangeAspect="1" noChangeArrowheads="1"/>
          </p:cNvPicPr>
          <p:nvPr/>
        </p:nvPicPr>
        <p:blipFill>
          <a:blip r:embed="rId6"/>
          <a:srcRect/>
          <a:stretch>
            <a:fillRect/>
          </a:stretch>
        </p:blipFill>
        <p:spPr bwMode="auto">
          <a:xfrm rot="10800000">
            <a:off x="4297680" y="3962406"/>
            <a:ext cx="2571750" cy="2143125"/>
          </a:xfrm>
          <a:prstGeom prst="rect">
            <a:avLst/>
          </a:prstGeom>
          <a:noFill/>
        </p:spPr>
      </p:pic>
      <p:pic>
        <p:nvPicPr>
          <p:cNvPr id="34838" name="Picture 22" descr="Drawing pin - Wikipedia"/>
          <p:cNvPicPr>
            <a:picLocks noChangeAspect="1" noChangeArrowheads="1"/>
          </p:cNvPicPr>
          <p:nvPr/>
        </p:nvPicPr>
        <p:blipFill>
          <a:blip r:embed="rId7"/>
          <a:srcRect/>
          <a:stretch>
            <a:fillRect/>
          </a:stretch>
        </p:blipFill>
        <p:spPr bwMode="auto">
          <a:xfrm>
            <a:off x="7863844" y="4038600"/>
            <a:ext cx="2514600" cy="2038350"/>
          </a:xfrm>
          <a:prstGeom prst="rect">
            <a:avLst/>
          </a:prstGeom>
          <a:noFill/>
        </p:spPr>
      </p:pic>
      <p:sp>
        <p:nvSpPr>
          <p:cNvPr id="14" name="TextBox 13"/>
          <p:cNvSpPr txBox="1"/>
          <p:nvPr/>
        </p:nvSpPr>
        <p:spPr>
          <a:xfrm>
            <a:off x="914400" y="3276600"/>
            <a:ext cx="1723998" cy="369332"/>
          </a:xfrm>
          <a:prstGeom prst="rect">
            <a:avLst/>
          </a:prstGeom>
          <a:noFill/>
        </p:spPr>
        <p:txBody>
          <a:bodyPr wrap="none" rtlCol="0">
            <a:spAutoFit/>
          </a:bodyPr>
          <a:lstStyle/>
          <a:p>
            <a:r>
              <a:rPr lang="en-US"/>
              <a:t>Sewing Machine</a:t>
            </a:r>
          </a:p>
        </p:txBody>
      </p:sp>
      <p:sp>
        <p:nvSpPr>
          <p:cNvPr id="15" name="Rectangle 14"/>
          <p:cNvSpPr/>
          <p:nvPr/>
        </p:nvSpPr>
        <p:spPr>
          <a:xfrm>
            <a:off x="8778247" y="6172200"/>
            <a:ext cx="933269" cy="369332"/>
          </a:xfrm>
          <a:prstGeom prst="rect">
            <a:avLst/>
          </a:prstGeom>
        </p:spPr>
        <p:txBody>
          <a:bodyPr wrap="none">
            <a:spAutoFit/>
          </a:bodyPr>
          <a:lstStyle/>
          <a:p>
            <a:r>
              <a:rPr lang="en-US"/>
              <a:t>Pushpin</a:t>
            </a:r>
          </a:p>
        </p:txBody>
      </p:sp>
      <p:sp>
        <p:nvSpPr>
          <p:cNvPr id="16" name="Rectangle 15"/>
          <p:cNvSpPr/>
          <p:nvPr/>
        </p:nvSpPr>
        <p:spPr>
          <a:xfrm>
            <a:off x="4754880" y="6172200"/>
            <a:ext cx="1468864" cy="369332"/>
          </a:xfrm>
          <a:prstGeom prst="rect">
            <a:avLst/>
          </a:prstGeom>
        </p:spPr>
        <p:txBody>
          <a:bodyPr wrap="none">
            <a:spAutoFit/>
          </a:bodyPr>
          <a:lstStyle/>
          <a:p>
            <a:r>
              <a:rPr lang="en-US"/>
              <a:t>Thread ripper</a:t>
            </a:r>
          </a:p>
        </p:txBody>
      </p:sp>
      <p:sp>
        <p:nvSpPr>
          <p:cNvPr id="17" name="Rectangle 16"/>
          <p:cNvSpPr/>
          <p:nvPr/>
        </p:nvSpPr>
        <p:spPr>
          <a:xfrm>
            <a:off x="548640" y="6324600"/>
            <a:ext cx="1840568" cy="369332"/>
          </a:xfrm>
          <a:prstGeom prst="rect">
            <a:avLst/>
          </a:prstGeom>
        </p:spPr>
        <p:txBody>
          <a:bodyPr wrap="none">
            <a:spAutoFit/>
          </a:bodyPr>
          <a:lstStyle/>
          <a:p>
            <a:r>
              <a:rPr lang="en-US"/>
              <a:t> Machine needles</a:t>
            </a:r>
          </a:p>
        </p:txBody>
      </p:sp>
      <p:sp>
        <p:nvSpPr>
          <p:cNvPr id="18" name="Rectangle 17"/>
          <p:cNvSpPr/>
          <p:nvPr/>
        </p:nvSpPr>
        <p:spPr>
          <a:xfrm>
            <a:off x="7863840" y="3505200"/>
            <a:ext cx="1495922" cy="369332"/>
          </a:xfrm>
          <a:prstGeom prst="rect">
            <a:avLst/>
          </a:prstGeom>
        </p:spPr>
        <p:txBody>
          <a:bodyPr wrap="none">
            <a:spAutoFit/>
          </a:bodyPr>
          <a:lstStyle/>
          <a:p>
            <a:r>
              <a:rPr lang="en-US"/>
              <a:t>Hand Needles</a:t>
            </a:r>
          </a:p>
        </p:txBody>
      </p:sp>
      <p:sp>
        <p:nvSpPr>
          <p:cNvPr id="19" name="Rectangle 18"/>
          <p:cNvSpPr/>
          <p:nvPr/>
        </p:nvSpPr>
        <p:spPr>
          <a:xfrm>
            <a:off x="4297686" y="3352800"/>
            <a:ext cx="843693" cy="369332"/>
          </a:xfrm>
          <a:prstGeom prst="rect">
            <a:avLst/>
          </a:prstGeom>
        </p:spPr>
        <p:txBody>
          <a:bodyPr wrap="none">
            <a:spAutoFit/>
          </a:bodyPr>
          <a:lstStyle/>
          <a:p>
            <a:r>
              <a:rPr lang="en-US"/>
              <a:t>Thread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12,000+ Pin Cushion Stock Photos, Pictures &amp; Royalty-Free Images - iStock | Pin  cushion face, Pin cushion doll, Sewing pin cushion"/>
          <p:cNvPicPr>
            <a:picLocks noChangeAspect="1" noChangeArrowheads="1"/>
          </p:cNvPicPr>
          <p:nvPr/>
        </p:nvPicPr>
        <p:blipFill>
          <a:blip r:embed="rId2"/>
          <a:srcRect/>
          <a:stretch>
            <a:fillRect/>
          </a:stretch>
        </p:blipFill>
        <p:spPr bwMode="auto">
          <a:xfrm>
            <a:off x="1005844" y="228600"/>
            <a:ext cx="3246120" cy="2271930"/>
          </a:xfrm>
          <a:prstGeom prst="rect">
            <a:avLst/>
          </a:prstGeom>
          <a:noFill/>
        </p:spPr>
      </p:pic>
      <p:sp>
        <p:nvSpPr>
          <p:cNvPr id="35846" name="AutoShape 6" descr="Bobbing Case and Bobbin for Domestic Machine ( 2 Bobbin Case &amp; 4 Bobbins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5848" name="AutoShape 8" descr="Bobbing Case and Bobbin for Domestic Machine ( 2 Bobbin Case &amp; 4 Bobbins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5850" name="Picture 10" descr="Aapal Collection Hand Sewing Machine Bobbin Case Price in India - Buy Aapal  Collection Hand Sewing Machine Bobbin Case online at Flipkart.com"/>
          <p:cNvPicPr>
            <a:picLocks noChangeAspect="1" noChangeArrowheads="1"/>
          </p:cNvPicPr>
          <p:nvPr/>
        </p:nvPicPr>
        <p:blipFill>
          <a:blip r:embed="rId3" cstate="print"/>
          <a:srcRect/>
          <a:stretch>
            <a:fillRect/>
          </a:stretch>
        </p:blipFill>
        <p:spPr bwMode="auto">
          <a:xfrm>
            <a:off x="457202" y="2819400"/>
            <a:ext cx="2708800" cy="1997076"/>
          </a:xfrm>
          <a:prstGeom prst="rect">
            <a:avLst/>
          </a:prstGeom>
          <a:noFill/>
        </p:spPr>
      </p:pic>
      <p:sp>
        <p:nvSpPr>
          <p:cNvPr id="7" name="Rectangle 6"/>
          <p:cNvSpPr/>
          <p:nvPr/>
        </p:nvSpPr>
        <p:spPr>
          <a:xfrm>
            <a:off x="2103124" y="2362200"/>
            <a:ext cx="1208985" cy="369332"/>
          </a:xfrm>
          <a:prstGeom prst="rect">
            <a:avLst/>
          </a:prstGeom>
        </p:spPr>
        <p:txBody>
          <a:bodyPr wrap="none">
            <a:spAutoFit/>
          </a:bodyPr>
          <a:lstStyle/>
          <a:p>
            <a:r>
              <a:rPr lang="en-US"/>
              <a:t>pincushion</a:t>
            </a:r>
          </a:p>
        </p:txBody>
      </p:sp>
      <p:sp>
        <p:nvSpPr>
          <p:cNvPr id="8" name="Rectangle 7"/>
          <p:cNvSpPr/>
          <p:nvPr/>
        </p:nvSpPr>
        <p:spPr>
          <a:xfrm>
            <a:off x="6675120" y="2743200"/>
            <a:ext cx="1314462" cy="369332"/>
          </a:xfrm>
          <a:prstGeom prst="rect">
            <a:avLst/>
          </a:prstGeom>
        </p:spPr>
        <p:txBody>
          <a:bodyPr wrap="none">
            <a:spAutoFit/>
          </a:bodyPr>
          <a:lstStyle/>
          <a:p>
            <a:r>
              <a:rPr lang="en-US"/>
              <a:t>Bobbin case</a:t>
            </a:r>
          </a:p>
        </p:txBody>
      </p:sp>
      <p:sp>
        <p:nvSpPr>
          <p:cNvPr id="9" name="Rectangle 8"/>
          <p:cNvSpPr/>
          <p:nvPr/>
        </p:nvSpPr>
        <p:spPr>
          <a:xfrm>
            <a:off x="1005840" y="4953003"/>
            <a:ext cx="914400" cy="369332"/>
          </a:xfrm>
          <a:prstGeom prst="rect">
            <a:avLst/>
          </a:prstGeom>
        </p:spPr>
        <p:txBody>
          <a:bodyPr wrap="square">
            <a:spAutoFit/>
          </a:bodyPr>
          <a:lstStyle/>
          <a:p>
            <a:r>
              <a:rPr lang="en-US"/>
              <a:t>Case</a:t>
            </a:r>
          </a:p>
        </p:txBody>
      </p:sp>
      <p:pic>
        <p:nvPicPr>
          <p:cNvPr id="10" name="Picture 4" descr="Beadsz Sewing Machine Bobbin Case and 10 Pieces Sewing Machine Bobbins  Front Loading Small Class Machines Suitable for Household Sewing Machine  Pack of 2 Bobbin Case &amp; 10 Bobbies : Amazon.in: Home &amp; Kitchen"/>
          <p:cNvPicPr>
            <a:picLocks noChangeAspect="1" noChangeArrowheads="1"/>
          </p:cNvPicPr>
          <p:nvPr/>
        </p:nvPicPr>
        <p:blipFill>
          <a:blip r:embed="rId4"/>
          <a:srcRect/>
          <a:stretch>
            <a:fillRect/>
          </a:stretch>
        </p:blipFill>
        <p:spPr bwMode="auto">
          <a:xfrm>
            <a:off x="5120646" y="381000"/>
            <a:ext cx="4442062" cy="1981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651760" y="152400"/>
            <a:ext cx="3607078" cy="369332"/>
          </a:xfrm>
          <a:prstGeom prst="rect">
            <a:avLst/>
          </a:prstGeom>
        </p:spPr>
        <p:txBody>
          <a:bodyPr wrap="none">
            <a:spAutoFit/>
          </a:bodyPr>
          <a:lstStyle/>
          <a:p>
            <a:r>
              <a:rPr lang="en-US" b="1" u="sng"/>
              <a:t>TAKING CARE OF SEWING MACHINE</a:t>
            </a:r>
            <a:endParaRPr lang="en-US" u="sng"/>
          </a:p>
        </p:txBody>
      </p:sp>
      <p:sp>
        <p:nvSpPr>
          <p:cNvPr id="12290" name="AutoShape 2" descr="Sister New Bee Butterfly Sewing Machin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 name="Picture 2" descr="Butterfly Sewing Machines at Rs 4935 | Butterfly Machine in Chandigarh |  ID: 14485954288"/>
          <p:cNvPicPr>
            <a:picLocks noChangeAspect="1" noChangeArrowheads="1"/>
          </p:cNvPicPr>
          <p:nvPr/>
        </p:nvPicPr>
        <p:blipFill>
          <a:blip r:embed="rId2"/>
          <a:srcRect/>
          <a:stretch>
            <a:fillRect/>
          </a:stretch>
        </p:blipFill>
        <p:spPr bwMode="auto">
          <a:xfrm>
            <a:off x="8074709" y="914400"/>
            <a:ext cx="2898091" cy="1752600"/>
          </a:xfrm>
          <a:prstGeom prst="rect">
            <a:avLst/>
          </a:prstGeom>
          <a:noFill/>
        </p:spPr>
      </p:pic>
      <p:pic>
        <p:nvPicPr>
          <p:cNvPr id="6" name="Picture 4" descr="Beadsz Sewing Machine Bobbin Case and 10 Pieces Sewing Machine Bobbins  Front Loading Small Class Machines Suitable for Household Sewing Machine  Pack of 2 Bobbin Case &amp; 10 Bobbies : Amazon.in: Home &amp; Kitchen"/>
          <p:cNvPicPr>
            <a:picLocks noChangeAspect="1" noChangeArrowheads="1"/>
          </p:cNvPicPr>
          <p:nvPr/>
        </p:nvPicPr>
        <p:blipFill>
          <a:blip r:embed="rId3"/>
          <a:srcRect/>
          <a:stretch>
            <a:fillRect/>
          </a:stretch>
        </p:blipFill>
        <p:spPr bwMode="auto">
          <a:xfrm>
            <a:off x="7772400" y="4876800"/>
            <a:ext cx="2743200" cy="1739590"/>
          </a:xfrm>
          <a:prstGeom prst="rect">
            <a:avLst/>
          </a:prstGeom>
          <a:noFill/>
        </p:spPr>
      </p:pic>
      <p:pic>
        <p:nvPicPr>
          <p:cNvPr id="7" name="Picture 10" descr="Aapal Collection Hand Sewing Machine Bobbin Case Price in India - Buy Aapal  Collection Hand Sewing Machine Bobbin Case online at Flipkart.com"/>
          <p:cNvPicPr>
            <a:picLocks noChangeAspect="1" noChangeArrowheads="1"/>
          </p:cNvPicPr>
          <p:nvPr/>
        </p:nvPicPr>
        <p:blipFill>
          <a:blip r:embed="rId4" cstate="print"/>
          <a:srcRect/>
          <a:stretch>
            <a:fillRect/>
          </a:stretch>
        </p:blipFill>
        <p:spPr bwMode="auto">
          <a:xfrm>
            <a:off x="7924800" y="2819400"/>
            <a:ext cx="2708800" cy="1997076"/>
          </a:xfrm>
          <a:prstGeom prst="rect">
            <a:avLst/>
          </a:prstGeom>
          <a:noFill/>
        </p:spPr>
      </p:pic>
      <p:sp>
        <p:nvSpPr>
          <p:cNvPr id="8" name="TextBox 7"/>
          <p:cNvSpPr txBox="1"/>
          <p:nvPr/>
        </p:nvSpPr>
        <p:spPr>
          <a:xfrm>
            <a:off x="0" y="914401"/>
            <a:ext cx="8686800" cy="4801314"/>
          </a:xfrm>
          <a:prstGeom prst="rect">
            <a:avLst/>
          </a:prstGeom>
          <a:noFill/>
        </p:spPr>
        <p:txBody>
          <a:bodyPr wrap="square" rtlCol="0">
            <a:spAutoFit/>
          </a:bodyPr>
          <a:lstStyle/>
          <a:p>
            <a:pPr lvl="0" fontAlgn="base">
              <a:spcBef>
                <a:spcPct val="0"/>
              </a:spcBef>
              <a:spcAft>
                <a:spcPct val="0"/>
              </a:spcAft>
            </a:pPr>
            <a:r>
              <a:rPr lang="hi-IN">
                <a:solidFill>
                  <a:srgbClr val="1F1F1F"/>
                </a:solidFill>
                <a:latin typeface="inherit"/>
                <a:cs typeface="Mangal" pitchFamily="2"/>
              </a:rPr>
              <a:t>शुरुआती लोगों के लिए सिलाई मशीन के विभिन्न भागों को जानना और पहचानना महत्वपूर्ण है।</a:t>
            </a: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u="sng">
                <a:solidFill>
                  <a:srgbClr val="1F1F1F"/>
                </a:solidFill>
                <a:latin typeface="inherit"/>
                <a:cs typeface="Mangal" pitchFamily="2"/>
              </a:rPr>
              <a:t>Arm (</a:t>
            </a:r>
            <a:r>
              <a:rPr lang="hi-IN" b="1" u="sng">
                <a:solidFill>
                  <a:srgbClr val="1F1F1F"/>
                </a:solidFill>
                <a:latin typeface="inherit"/>
                <a:cs typeface="Mangal" pitchFamily="2"/>
              </a:rPr>
              <a:t>भुजा</a:t>
            </a:r>
            <a:r>
              <a:rPr lang="en-US" b="1" u="sng">
                <a:solidFill>
                  <a:srgbClr val="1F1F1F"/>
                </a:solidFill>
                <a:latin typeface="inherit"/>
                <a:cs typeface="Mangal" pitchFamily="2"/>
              </a:rPr>
              <a:t>) </a:t>
            </a:r>
            <a:r>
              <a:rPr lang="hi-IN" b="1" u="sng">
                <a:solidFill>
                  <a:srgbClr val="1F1F1F"/>
                </a:solidFill>
                <a:latin typeface="inherit"/>
                <a:cs typeface="Mangal" pitchFamily="2"/>
              </a:rPr>
              <a:t>:</a:t>
            </a:r>
            <a:r>
              <a:rPr lang="en-US" b="1" u="sng">
                <a:solidFill>
                  <a:srgbClr val="1F1F1F"/>
                </a:solidFill>
                <a:latin typeface="inherit"/>
                <a:cs typeface="Mangal" pitchFamily="2"/>
              </a:rPr>
              <a:t>-</a:t>
            </a: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सिर का क्षैतिज ऊपरी होती है</a:t>
            </a:r>
            <a:r>
              <a:rPr lang="en-US">
                <a:solidFill>
                  <a:srgbClr val="1F1F1F"/>
                </a:solidFill>
                <a:latin typeface="inherit"/>
                <a:cs typeface="Mangal" pitchFamily="2"/>
              </a:rPr>
              <a:t>,</a:t>
            </a:r>
            <a:r>
              <a:rPr lang="hi-IN">
                <a:solidFill>
                  <a:srgbClr val="1F1F1F"/>
                </a:solidFill>
                <a:latin typeface="inherit"/>
                <a:cs typeface="Mangal" pitchFamily="2"/>
              </a:rPr>
              <a:t> धागा डालना और सुई लगाना होता है।</a:t>
            </a: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u="sng"/>
              <a:t>Bed (</a:t>
            </a:r>
            <a:r>
              <a:rPr lang="hi-IN" b="1" u="sng">
                <a:solidFill>
                  <a:srgbClr val="1F1F1F"/>
                </a:solidFill>
                <a:latin typeface="inherit"/>
                <a:cs typeface="Mangal" pitchFamily="2"/>
              </a:rPr>
              <a:t>बिस्तर</a:t>
            </a:r>
            <a:r>
              <a:rPr lang="en-US" b="1" u="sng">
                <a:solidFill>
                  <a:srgbClr val="1F1F1F"/>
                </a:solidFill>
                <a:latin typeface="inherit"/>
                <a:cs typeface="Mangal" pitchFamily="2"/>
              </a:rPr>
              <a:t>) </a:t>
            </a:r>
            <a:r>
              <a:rPr lang="hi-IN" b="1" u="sng">
                <a:solidFill>
                  <a:srgbClr val="1F1F1F"/>
                </a:solidFill>
                <a:latin typeface="inherit"/>
                <a:cs typeface="Mangal" pitchFamily="2"/>
              </a:rPr>
              <a:t>:</a:t>
            </a:r>
            <a:r>
              <a:rPr lang="en-US" b="1" u="sng">
                <a:solidFill>
                  <a:srgbClr val="1F1F1F"/>
                </a:solidFill>
                <a:latin typeface="inherit"/>
                <a:cs typeface="Mangal" pitchFamily="2"/>
              </a:rPr>
              <a:t>-</a:t>
            </a: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मशीन का निचला हिस्सा यानी स्टैंड जिसके नीचे हैंडलिंग की व्यवस्था होती है शटल और फ़ीड सहित निचला धाग लगा हुआ है।</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en-US" b="1" u="sng"/>
              <a:t>Bobbin (</a:t>
            </a:r>
            <a:r>
              <a:rPr lang="hi-IN" b="1" u="sng">
                <a:solidFill>
                  <a:srgbClr val="1F1F1F"/>
                </a:solidFill>
                <a:latin typeface="inherit"/>
                <a:cs typeface="Mangal" pitchFamily="2"/>
              </a:rPr>
              <a:t>बॉबिन</a:t>
            </a:r>
            <a:r>
              <a:rPr lang="en-US" b="1" u="sng">
                <a:solidFill>
                  <a:srgbClr val="1F1F1F"/>
                </a:solidFill>
                <a:latin typeface="inherit"/>
                <a:cs typeface="Mangal" pitchFamily="2"/>
              </a:rPr>
              <a:t>) </a:t>
            </a:r>
            <a:r>
              <a:rPr lang="hi-IN" b="1">
                <a:solidFill>
                  <a:srgbClr val="1F1F1F"/>
                </a:solidFill>
                <a:latin typeface="inherit"/>
                <a:cs typeface="Mangal" pitchFamily="2"/>
              </a:rPr>
              <a:t>:</a:t>
            </a:r>
            <a:r>
              <a:rPr lang="en-US" b="1">
                <a:solidFill>
                  <a:srgbClr val="1F1F1F"/>
                </a:solidFill>
                <a:latin typeface="inherit"/>
                <a:cs typeface="Mangal" pitchFamily="2"/>
              </a:rPr>
              <a:t>-</a:t>
            </a: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a:solidFill>
                  <a:srgbClr val="1F1F1F"/>
                </a:solidFill>
                <a:latin typeface="inherit"/>
                <a:cs typeface="Mangal" pitchFamily="2"/>
              </a:rPr>
              <a:t>                          </a:t>
            </a:r>
            <a:r>
              <a:rPr lang="hi-IN"/>
              <a:t>जिस पर सूत या धागा लपेटा जाता </a:t>
            </a:r>
            <a:r>
              <a:rPr lang="hi-IN">
                <a:solidFill>
                  <a:srgbClr val="1F1F1F"/>
                </a:solidFill>
                <a:latin typeface="inherit"/>
                <a:cs typeface="Mangal" pitchFamily="2"/>
              </a:rPr>
              <a:t>।</a:t>
            </a:r>
            <a:r>
              <a:rPr lang="hi-IN" b="1" u="sng">
                <a:solidFill>
                  <a:srgbClr val="1F1F1F"/>
                </a:solidFill>
                <a:latin typeface="inherit"/>
                <a:cs typeface="Mangal" pitchFamily="2"/>
              </a:rPr>
              <a:t> </a:t>
            </a:r>
            <a:endParaRPr lang="en-US" b="1" u="sng">
              <a:solidFill>
                <a:srgbClr val="1F1F1F"/>
              </a:solidFill>
              <a:latin typeface="inherit"/>
              <a:cs typeface="Mangal" pitchFamily="2"/>
            </a:endParaRPr>
          </a:p>
          <a:p>
            <a:pPr lvl="0" fontAlgn="base">
              <a:spcBef>
                <a:spcPct val="0"/>
              </a:spcBef>
              <a:spcAft>
                <a:spcPct val="0"/>
              </a:spcAft>
            </a:pPr>
            <a:endParaRPr lang="en-US" b="1" u="sng">
              <a:solidFill>
                <a:srgbClr val="1F1F1F"/>
              </a:solidFill>
              <a:latin typeface="inherit"/>
              <a:cs typeface="Mangal" pitchFamily="2"/>
            </a:endParaRPr>
          </a:p>
          <a:p>
            <a:pPr lvl="0" fontAlgn="base">
              <a:spcBef>
                <a:spcPct val="0"/>
              </a:spcBef>
              <a:spcAft>
                <a:spcPct val="0"/>
              </a:spcAft>
            </a:pPr>
            <a:r>
              <a:rPr lang="en-US" b="1" u="sng"/>
              <a:t>Bobbin Case (</a:t>
            </a:r>
            <a:r>
              <a:rPr lang="hi-IN" b="1" u="sng">
                <a:solidFill>
                  <a:srgbClr val="1F1F1F"/>
                </a:solidFill>
                <a:latin typeface="inherit"/>
                <a:cs typeface="Mangal" pitchFamily="2"/>
              </a:rPr>
              <a:t>बॉबिन केस</a:t>
            </a:r>
            <a:r>
              <a:rPr lang="en-US" b="1" u="sng">
                <a:solidFill>
                  <a:srgbClr val="1F1F1F"/>
                </a:solidFill>
                <a:latin typeface="inherit"/>
                <a:cs typeface="Mangal" pitchFamily="2"/>
              </a:rPr>
              <a:t>) </a:t>
            </a:r>
            <a:r>
              <a:rPr lang="hi-IN" b="1" u="sng">
                <a:solidFill>
                  <a:srgbClr val="1F1F1F"/>
                </a:solidFill>
                <a:latin typeface="inherit"/>
                <a:cs typeface="Mangal" pitchFamily="2"/>
              </a:rPr>
              <a:t>:</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धातु का केस जो बॉबिन को रखता है। इसमें टेंशन स्प्रिंग है जो नियंत्रित करता है बोबिन धागे पर दबाव  को</a:t>
            </a:r>
            <a:r>
              <a:rPr lang="en-US">
                <a:solidFill>
                  <a:srgbClr val="1F1F1F"/>
                </a:solidFill>
                <a:latin typeface="inherit"/>
                <a:cs typeface="Mangal" pitchFamily="2"/>
              </a:rPr>
              <a:t> |</a:t>
            </a:r>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0" cy="830997"/>
          </a:xfrm>
          <a:prstGeom prst="rect">
            <a:avLst/>
          </a:prstGeom>
        </p:spPr>
        <p:txBody>
          <a:bodyPr wrap="square">
            <a:spAutoFit/>
          </a:bodyPr>
          <a:lstStyle/>
          <a:p>
            <a:pPr lvl="0" fontAlgn="base">
              <a:spcBef>
                <a:spcPct val="0"/>
              </a:spcBef>
              <a:spcAft>
                <a:spcPct val="0"/>
              </a:spcAft>
            </a:pPr>
            <a:r>
              <a:rPr lang="hi-IN" sz="2400">
                <a:solidFill>
                  <a:srgbClr val="1F1F1F"/>
                </a:solidFill>
                <a:latin typeface="inherit"/>
                <a:cs typeface="Mangal" pitchFamily="2"/>
              </a:rPr>
              <a:t> </a:t>
            </a:r>
            <a:endParaRPr lang="en-US" sz="2400">
              <a:solidFill>
                <a:srgbClr val="1F1F1F"/>
              </a:solidFill>
              <a:latin typeface="inherit"/>
              <a:cs typeface="Mangal" pitchFamily="2"/>
            </a:endParaRPr>
          </a:p>
          <a:p>
            <a:pPr lvl="0" fontAlgn="base">
              <a:spcBef>
                <a:spcPct val="0"/>
              </a:spcBef>
              <a:spcAft>
                <a:spcPct val="0"/>
              </a:spcAft>
            </a:pPr>
            <a:endParaRPr lang="en-US" sz="2400"/>
          </a:p>
        </p:txBody>
      </p:sp>
      <p:pic>
        <p:nvPicPr>
          <p:cNvPr id="3" name="Picture 4" descr="ZENITH Bobbin Winder (cast Iron) for Domestic Machine for SV, Half Shuttle,  Traditional Black Color Sewing Machine Models (SV Bobbin Winder, 1) Black  Pressure Feet for Singer Brother Usha with Low Shank"/>
          <p:cNvPicPr>
            <a:picLocks noChangeAspect="1" noChangeArrowheads="1"/>
          </p:cNvPicPr>
          <p:nvPr/>
        </p:nvPicPr>
        <p:blipFill>
          <a:blip r:embed="rId2"/>
          <a:srcRect/>
          <a:stretch>
            <a:fillRect/>
          </a:stretch>
        </p:blipFill>
        <p:spPr bwMode="auto">
          <a:xfrm>
            <a:off x="8686800" y="0"/>
            <a:ext cx="2286000" cy="2090844"/>
          </a:xfrm>
          <a:prstGeom prst="rect">
            <a:avLst/>
          </a:prstGeom>
          <a:noFill/>
        </p:spPr>
      </p:pic>
      <p:sp>
        <p:nvSpPr>
          <p:cNvPr id="4" name="TextBox 3"/>
          <p:cNvSpPr txBox="1"/>
          <p:nvPr/>
        </p:nvSpPr>
        <p:spPr>
          <a:xfrm>
            <a:off x="0" y="0"/>
            <a:ext cx="6629400" cy="6740307"/>
          </a:xfrm>
          <a:prstGeom prst="rect">
            <a:avLst/>
          </a:prstGeom>
          <a:noFill/>
        </p:spPr>
        <p:txBody>
          <a:bodyPr wrap="square" rtlCol="0">
            <a:spAutoFit/>
          </a:bodyPr>
          <a:lstStyle/>
          <a:p>
            <a:pPr lvl="0" fontAlgn="base">
              <a:spcBef>
                <a:spcPct val="0"/>
              </a:spcBef>
              <a:spcAft>
                <a:spcPct val="0"/>
              </a:spcAft>
            </a:pPr>
            <a:r>
              <a:rPr lang="en-US" b="1"/>
              <a:t>Bobbin Winder </a:t>
            </a:r>
            <a:r>
              <a:rPr lang="hi-IN" b="1" u="sng">
                <a:solidFill>
                  <a:srgbClr val="1F1F1F"/>
                </a:solidFill>
                <a:latin typeface="inherit"/>
                <a:cs typeface="Mangal" pitchFamily="2"/>
              </a:rPr>
              <a:t>बॉबिन वाइन्डर:</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यह बॉबिन पर धागे को लपेटने के लिए एक सरल तंत्र है</a:t>
            </a:r>
            <a:r>
              <a:rPr lang="en-US">
                <a:solidFill>
                  <a:srgbClr val="1F1F1F"/>
                </a:solidFill>
                <a:latin typeface="inherit"/>
                <a:cs typeface="Mangal" pitchFamily="2"/>
              </a:rPr>
              <a:t>,</a:t>
            </a:r>
            <a:r>
              <a:rPr lang="hi-IN">
                <a:solidFill>
                  <a:srgbClr val="1F1F1F"/>
                </a:solidFill>
                <a:latin typeface="inherit"/>
                <a:cs typeface="Mangal" pitchFamily="2"/>
              </a:rPr>
              <a:t> पहिए के पास दाहिनी ओर स्थित है ।</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a:t>Feed Dog </a:t>
            </a:r>
            <a:r>
              <a:rPr lang="hi-IN" b="1" u="sng">
                <a:solidFill>
                  <a:srgbClr val="1F1F1F"/>
                </a:solidFill>
                <a:latin typeface="inherit"/>
                <a:cs typeface="Mangal" pitchFamily="2"/>
              </a:rPr>
              <a:t>फ़ीड डॉग:</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प्रेसर फुट के नीचे एक छोटा धातु उपकरण जिसमें दांत होते हैं जो सिलाई करते</a:t>
            </a:r>
            <a:r>
              <a:rPr lang="en-US">
                <a:solidFill>
                  <a:srgbClr val="1F1F1F"/>
                </a:solidFill>
                <a:latin typeface="inherit"/>
                <a:cs typeface="Mangal" pitchFamily="2"/>
              </a:rPr>
              <a:t> </a:t>
            </a:r>
            <a:r>
              <a:rPr lang="hi-IN">
                <a:solidFill>
                  <a:srgbClr val="1F1F1F"/>
                </a:solidFill>
                <a:latin typeface="inherit"/>
                <a:cs typeface="Mangal" pitchFamily="2"/>
              </a:rPr>
              <a:t>सामग्री को एक सिलाई की लंबाई से आगे बढ़ाता है</a:t>
            </a:r>
            <a:r>
              <a:rPr lang="en-US">
                <a:solidFill>
                  <a:srgbClr val="1F1F1F"/>
                </a:solidFill>
                <a:latin typeface="inherit"/>
                <a:cs typeface="Mangal" pitchFamily="2"/>
              </a:rPr>
              <a:t> |</a:t>
            </a: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en-US" b="1"/>
              <a:t>Hand Wheel  </a:t>
            </a:r>
            <a:r>
              <a:rPr lang="hi-IN" b="1" u="sng">
                <a:solidFill>
                  <a:srgbClr val="1F1F1F"/>
                </a:solidFill>
                <a:latin typeface="inherit"/>
                <a:cs typeface="Mangal" pitchFamily="2"/>
              </a:rPr>
              <a:t>हैंड व्हील:</a:t>
            </a:r>
            <a:r>
              <a:rPr lang="en-US" b="1" u="sng">
                <a:solidFill>
                  <a:srgbClr val="1F1F1F"/>
                </a:solidFill>
                <a:latin typeface="inherit"/>
                <a:cs typeface="Mangal" pitchFamily="2"/>
              </a:rPr>
              <a:t>- </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हैंडल मशीन के दाईं ओर स्थित है। इसे हाथ या बेल्ट से चलाया जाता है घरेलू मशीन तथा औद्योगिक मशीन में बेल्ट की सहायता से। यह नियंत्रित करता है सुई बार की गति और मशीन को चलाना।</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en-US" b="1"/>
              <a:t>Presser Foot Lifter </a:t>
            </a:r>
            <a:r>
              <a:rPr lang="hi-IN" b="1" u="sng">
                <a:solidFill>
                  <a:srgbClr val="1F1F1F"/>
                </a:solidFill>
                <a:latin typeface="inherit"/>
                <a:cs typeface="Mangal" pitchFamily="2"/>
              </a:rPr>
              <a:t>प्रेसर फुट लिफ्टर:</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प्रेसर फुट को ऊपर और नीचे उठाने के लिए प्रेसर बार से जुड़ा एक लीवर। </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hi-IN" b="1" u="sng">
              <a:solidFill>
                <a:srgbClr val="1F1F1F"/>
              </a:solidFill>
              <a:latin typeface="inherit"/>
              <a:cs typeface="Mangal" pitchFamily="2"/>
            </a:endParaRPr>
          </a:p>
        </p:txBody>
      </p:sp>
      <p:pic>
        <p:nvPicPr>
          <p:cNvPr id="5" name="Picture 4" descr="Feed Dogs – Tom's Sewing"/>
          <p:cNvPicPr>
            <a:picLocks noChangeAspect="1" noChangeArrowheads="1"/>
          </p:cNvPicPr>
          <p:nvPr/>
        </p:nvPicPr>
        <p:blipFill>
          <a:blip r:embed="rId3"/>
          <a:srcRect/>
          <a:stretch>
            <a:fillRect/>
          </a:stretch>
        </p:blipFill>
        <p:spPr bwMode="auto">
          <a:xfrm>
            <a:off x="6477000" y="1524000"/>
            <a:ext cx="1676400" cy="1397000"/>
          </a:xfrm>
          <a:prstGeom prst="rect">
            <a:avLst/>
          </a:prstGeom>
          <a:noFill/>
        </p:spPr>
      </p:pic>
      <p:sp>
        <p:nvSpPr>
          <p:cNvPr id="11268" name="AutoShape 4" descr="Sewing Machine Hand Crank, Hand Crank for domestic single needle Spoked  Wheel Treadle Sewing Machine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8" name="Picture 18" descr="2-3 of pack Sewing Machine Hand Crank Handle Handcrank Replace 2 Pcs -  Walmart.ca"/>
          <p:cNvPicPr>
            <a:picLocks noChangeAspect="1" noChangeArrowheads="1"/>
          </p:cNvPicPr>
          <p:nvPr/>
        </p:nvPicPr>
        <p:blipFill>
          <a:blip r:embed="rId4"/>
          <a:srcRect/>
          <a:stretch>
            <a:fillRect/>
          </a:stretch>
        </p:blipFill>
        <p:spPr bwMode="auto">
          <a:xfrm>
            <a:off x="6629400" y="2895600"/>
            <a:ext cx="1905000" cy="1905000"/>
          </a:xfrm>
          <a:prstGeom prst="rect">
            <a:avLst/>
          </a:prstGeom>
          <a:noFill/>
        </p:spPr>
      </p:pic>
      <p:pic>
        <p:nvPicPr>
          <p:cNvPr id="9" name="Picture 20" descr="What Is Presser Bar Lifter In Sewing Machine? JYL Automatic, 57% OFF"/>
          <p:cNvPicPr>
            <a:picLocks noChangeAspect="1" noChangeArrowheads="1"/>
          </p:cNvPicPr>
          <p:nvPr/>
        </p:nvPicPr>
        <p:blipFill>
          <a:blip r:embed="rId5"/>
          <a:srcRect/>
          <a:stretch>
            <a:fillRect/>
          </a:stretch>
        </p:blipFill>
        <p:spPr bwMode="auto">
          <a:xfrm>
            <a:off x="8991600" y="3962400"/>
            <a:ext cx="1800225" cy="1105401"/>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10972800" cy="6001643"/>
          </a:xfrm>
          <a:prstGeom prst="rect">
            <a:avLst/>
          </a:prstGeom>
          <a:noFill/>
        </p:spPr>
        <p:txBody>
          <a:bodyPr wrap="square" rtlCol="0">
            <a:spAutoFit/>
          </a:bodyPr>
          <a:lstStyle/>
          <a:p>
            <a:pPr lvl="0" fontAlgn="base">
              <a:spcBef>
                <a:spcPct val="0"/>
              </a:spcBef>
              <a:spcAft>
                <a:spcPct val="0"/>
              </a:spcAft>
            </a:pPr>
            <a:r>
              <a:rPr lang="en-US" b="1" u="sng"/>
              <a:t>Needle Bar </a:t>
            </a:r>
            <a:r>
              <a:rPr lang="hi-IN" b="1" u="sng"/>
              <a:t>सुई पट्टी</a:t>
            </a:r>
            <a:r>
              <a:rPr lang="hi-IN" b="1" u="sng">
                <a:solidFill>
                  <a:srgbClr val="1F1F1F"/>
                </a:solidFill>
                <a:latin typeface="inherit"/>
                <a:cs typeface="Mangal" pitchFamily="2"/>
              </a:rPr>
              <a:t> :</a:t>
            </a:r>
            <a:r>
              <a:rPr lang="en-US" b="1" u="sng">
                <a:solidFill>
                  <a:srgbClr val="1F1F1F"/>
                </a:solidFill>
                <a:latin typeface="inherit"/>
                <a:cs typeface="Mangal" pitchFamily="2"/>
              </a:rPr>
              <a:t>-</a:t>
            </a:r>
            <a:r>
              <a:rPr lang="en-US" b="1" u="sng"/>
              <a:t>  </a:t>
            </a:r>
          </a:p>
          <a:p>
            <a:pPr lvl="0" fontAlgn="base">
              <a:spcBef>
                <a:spcPct val="0"/>
              </a:spcBef>
              <a:spcAft>
                <a:spcPct val="0"/>
              </a:spcAft>
            </a:pPr>
            <a:r>
              <a:rPr lang="en-US"/>
              <a:t>                                          </a:t>
            </a:r>
            <a:r>
              <a:rPr lang="hi-IN"/>
              <a:t>एक पट्टी जिसके सिरे पर सुई लगी होती है।</a:t>
            </a:r>
            <a:endParaRPr lang="en-US"/>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en-US" b="1"/>
              <a:t>Shuttle </a:t>
            </a:r>
            <a:r>
              <a:rPr lang="hi-IN" b="1" u="sng">
                <a:solidFill>
                  <a:srgbClr val="1F1F1F"/>
                </a:solidFill>
                <a:latin typeface="inherit"/>
                <a:cs typeface="Mangal" pitchFamily="2"/>
              </a:rPr>
              <a:t>शटल:</a:t>
            </a:r>
            <a:endParaRPr lang="en-US" b="1" u="sng">
              <a:solidFill>
                <a:srgbClr val="1F1F1F"/>
              </a:solidFill>
              <a:latin typeface="inherit"/>
              <a:cs typeface="Mangal" pitchFamily="2"/>
            </a:endParaRP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एक उपकरण जो बोबिन के चारों ओर सुई धागा ले जाता है और उस पर ताला बनाता है </a:t>
            </a:r>
            <a:r>
              <a:rPr lang="en-US">
                <a:solidFill>
                  <a:srgbClr val="1F1F1F"/>
                </a:solidFill>
                <a:latin typeface="inherit"/>
                <a:cs typeface="Mangal" pitchFamily="2"/>
              </a:rPr>
              <a:t>|</a:t>
            </a: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en-US" b="1"/>
              <a:t>Stitch Regulator </a:t>
            </a:r>
            <a:r>
              <a:rPr lang="hi-IN" b="1" u="sng">
                <a:solidFill>
                  <a:srgbClr val="1F1F1F"/>
                </a:solidFill>
                <a:latin typeface="inherit"/>
                <a:cs typeface="Mangal" pitchFamily="2"/>
              </a:rPr>
              <a:t>सिलाई नियामक</a:t>
            </a:r>
            <a:r>
              <a:rPr lang="hi-IN" sz="2400" b="1" u="sng">
                <a:solidFill>
                  <a:srgbClr val="1F1F1F"/>
                </a:solidFill>
                <a:latin typeface="inherit"/>
                <a:cs typeface="Mangal" pitchFamily="2"/>
              </a:rPr>
              <a:t>:</a:t>
            </a:r>
            <a:r>
              <a:rPr lang="en-US" sz="2400" b="1" u="sng">
                <a:solidFill>
                  <a:srgbClr val="1F1F1F"/>
                </a:solidFill>
                <a:latin typeface="inherit"/>
                <a:cs typeface="Mangal" pitchFamily="2"/>
              </a:rPr>
              <a:t>-</a:t>
            </a:r>
            <a:r>
              <a:rPr lang="hi-IN" sz="2400" b="1" u="sng">
                <a:solidFill>
                  <a:srgbClr val="1F1F1F"/>
                </a:solidFill>
                <a:latin typeface="inherit"/>
                <a:cs typeface="Mangal" pitchFamily="2"/>
              </a:rPr>
              <a:t> </a:t>
            </a:r>
            <a:endParaRPr lang="en-US" sz="2400" b="1" u="sng">
              <a:solidFill>
                <a:srgbClr val="1F1F1F"/>
              </a:solidFill>
              <a:latin typeface="inherit"/>
              <a:cs typeface="Mangal" pitchFamily="2"/>
            </a:endParaRPr>
          </a:p>
          <a:p>
            <a:pPr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टांके की लंबाई सिलाई द्वारा निर्धारित की जाती है पेंच</a:t>
            </a:r>
            <a:r>
              <a:rPr lang="en-US">
                <a:solidFill>
                  <a:srgbClr val="1F1F1F"/>
                </a:solidFill>
                <a:latin typeface="inherit"/>
                <a:cs typeface="Mangal" pitchFamily="2"/>
              </a:rPr>
              <a:t>- </a:t>
            </a:r>
            <a:r>
              <a:rPr lang="hi-IN">
                <a:solidFill>
                  <a:srgbClr val="1F1F1F"/>
                </a:solidFill>
                <a:latin typeface="inherit"/>
                <a:cs typeface="Mangal" pitchFamily="2"/>
              </a:rPr>
              <a:t>जैसे-जैसे आप रेगुलेटर पर संख्या बढ़ाते हैं, प्रति इंच टांके की संख्या बढ़ती जाती है यानी टांके का आकार घटता है और</a:t>
            </a:r>
            <a:r>
              <a:rPr lang="en-US">
                <a:solidFill>
                  <a:srgbClr val="1F1F1F"/>
                </a:solidFill>
                <a:latin typeface="inherit"/>
                <a:cs typeface="Mangal" pitchFamily="2"/>
              </a:rPr>
              <a:t> </a:t>
            </a:r>
            <a:r>
              <a:rPr lang="hi-IN">
                <a:solidFill>
                  <a:srgbClr val="1F1F1F"/>
                </a:solidFill>
                <a:latin typeface="inherit"/>
                <a:cs typeface="Mangal" pitchFamily="2"/>
              </a:rPr>
              <a:t>बढ़ता ।</a:t>
            </a:r>
            <a:endParaRPr lang="en-US">
              <a:solidFill>
                <a:srgbClr val="1F1F1F"/>
              </a:solidFill>
              <a:latin typeface="inherit"/>
              <a:cs typeface="Mangal" pitchFamily="2"/>
            </a:endParaRPr>
          </a:p>
          <a:p>
            <a:pPr fontAlgn="base">
              <a:spcBef>
                <a:spcPct val="0"/>
              </a:spcBef>
              <a:spcAft>
                <a:spcPct val="0"/>
              </a:spcAft>
            </a:pPr>
            <a:endParaRPr lang="en-US">
              <a:solidFill>
                <a:srgbClr val="1F1F1F"/>
              </a:solidFill>
              <a:latin typeface="inherit"/>
              <a:cs typeface="Mangal" pitchFamily="2"/>
            </a:endParaRPr>
          </a:p>
          <a:p>
            <a:pPr fontAlgn="base">
              <a:spcBef>
                <a:spcPct val="0"/>
              </a:spcBef>
              <a:spcAft>
                <a:spcPct val="0"/>
              </a:spcAft>
            </a:pPr>
            <a:endParaRPr lang="en-US">
              <a:solidFill>
                <a:srgbClr val="1F1F1F"/>
              </a:solidFill>
              <a:latin typeface="inherit"/>
              <a:cs typeface="Mangal" pitchFamily="2"/>
            </a:endParaRPr>
          </a:p>
          <a:p>
            <a:pPr fontAlgn="base">
              <a:spcBef>
                <a:spcPct val="0"/>
              </a:spcBef>
              <a:spcAft>
                <a:spcPct val="0"/>
              </a:spcAft>
            </a:pPr>
            <a:endParaRPr lang="en-US">
              <a:solidFill>
                <a:srgbClr val="1F1F1F"/>
              </a:solidFill>
              <a:latin typeface="inherit"/>
              <a:cs typeface="Mangal" pitchFamily="2"/>
            </a:endParaRPr>
          </a:p>
          <a:p>
            <a:pPr fontAlgn="base">
              <a:spcBef>
                <a:spcPct val="0"/>
              </a:spcBef>
              <a:spcAft>
                <a:spcPct val="0"/>
              </a:spcAft>
            </a:pPr>
            <a:r>
              <a:rPr lang="en-US" b="1"/>
              <a:t>Presser Foot </a:t>
            </a:r>
            <a:r>
              <a:rPr lang="hi-IN" b="1" u="sng">
                <a:solidFill>
                  <a:srgbClr val="202124"/>
                </a:solidFill>
                <a:latin typeface="inherit"/>
                <a:cs typeface="Mangal" pitchFamily="2"/>
              </a:rPr>
              <a:t>प्रेसर फुट:</a:t>
            </a:r>
            <a:r>
              <a:rPr lang="en-US" b="1" u="sng">
                <a:solidFill>
                  <a:srgbClr val="202124"/>
                </a:solidFill>
                <a:latin typeface="inherit"/>
                <a:cs typeface="Mangal" pitchFamily="2"/>
              </a:rPr>
              <a:t>-</a:t>
            </a:r>
            <a:r>
              <a:rPr lang="hi-IN" b="1" u="sng">
                <a:solidFill>
                  <a:srgbClr val="202124"/>
                </a:solidFill>
                <a:latin typeface="inherit"/>
                <a:cs typeface="Mangal" pitchFamily="2"/>
              </a:rPr>
              <a:t> </a:t>
            </a:r>
            <a:endParaRPr lang="en-US" b="1" u="sng">
              <a:solidFill>
                <a:srgbClr val="202124"/>
              </a:solidFill>
              <a:latin typeface="inherit"/>
              <a:cs typeface="Mangal" pitchFamily="2"/>
            </a:endParaRPr>
          </a:p>
          <a:p>
            <a:pPr fontAlgn="base">
              <a:spcBef>
                <a:spcPct val="0"/>
              </a:spcBef>
              <a:spcAft>
                <a:spcPct val="0"/>
              </a:spcAft>
            </a:pPr>
            <a:r>
              <a:rPr lang="en-US">
                <a:solidFill>
                  <a:srgbClr val="202124"/>
                </a:solidFill>
                <a:latin typeface="inherit"/>
                <a:cs typeface="Mangal" pitchFamily="2"/>
              </a:rPr>
              <a:t>                                      </a:t>
            </a:r>
            <a:r>
              <a:rPr lang="hi-IN"/>
              <a:t>प्रेसर फ़ुट एक अटैचमेंट है जिसका उपयोग सिलाई मशीनों के साथ कपड़े को सपाट रखने के लिए किया जाता है</a:t>
            </a:r>
            <a:r>
              <a:rPr lang="hi-IN" sz="800">
                <a:latin typeface="Arial" pitchFamily="34" charset="0"/>
                <a:cs typeface="Mangal" pitchFamily="2"/>
              </a:rPr>
              <a:t> </a:t>
            </a:r>
            <a:endParaRPr lang="en-US" sz="1400">
              <a:latin typeface="Arial" pitchFamily="34" charset="0"/>
              <a:cs typeface="Arial" pitchFamily="34" charset="0"/>
            </a:endParaRPr>
          </a:p>
          <a:p>
            <a:pPr lvl="0" fontAlgn="base">
              <a:spcBef>
                <a:spcPct val="0"/>
              </a:spcBef>
              <a:spcAft>
                <a:spcPct val="0"/>
              </a:spcAft>
            </a:pPr>
            <a:endParaRPr lang="en-US"/>
          </a:p>
        </p:txBody>
      </p:sp>
      <p:pic>
        <p:nvPicPr>
          <p:cNvPr id="10242" name="Picture 2" descr="1SET #KP-19233 Bobbin Case &amp;Hook Shuttle Race FOR SINGER, 56% OFF"/>
          <p:cNvPicPr>
            <a:picLocks noChangeAspect="1" noChangeArrowheads="1"/>
          </p:cNvPicPr>
          <p:nvPr/>
        </p:nvPicPr>
        <p:blipFill>
          <a:blip r:embed="rId2"/>
          <a:srcRect/>
          <a:stretch>
            <a:fillRect/>
          </a:stretch>
        </p:blipFill>
        <p:spPr bwMode="auto">
          <a:xfrm>
            <a:off x="8839200" y="1295400"/>
            <a:ext cx="2133600" cy="2133600"/>
          </a:xfrm>
          <a:prstGeom prst="rect">
            <a:avLst/>
          </a:prstGeom>
          <a:noFill/>
        </p:spPr>
      </p:pic>
      <p:sp>
        <p:nvSpPr>
          <p:cNvPr id="10246" name="AutoShape 6" descr="Singer India New Sewing Machine in Central Division - Home Appliances,  Julius J J Sewing World | Jiji.u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8" name="Picture 8" descr="Singer TAILOR DELUXE Manual Sewing Machine Price in India - Buy Singer  TAILOR DELUXE Manual Sewing Machine online at Flipkart.com"/>
          <p:cNvPicPr>
            <a:picLocks noChangeAspect="1" noChangeArrowheads="1"/>
          </p:cNvPicPr>
          <p:nvPr/>
        </p:nvPicPr>
        <p:blipFill>
          <a:blip r:embed="rId3"/>
          <a:srcRect/>
          <a:stretch>
            <a:fillRect/>
          </a:stretch>
        </p:blipFill>
        <p:spPr bwMode="auto">
          <a:xfrm>
            <a:off x="9372600" y="3733800"/>
            <a:ext cx="914400" cy="1247776"/>
          </a:xfrm>
          <a:prstGeom prst="rect">
            <a:avLst/>
          </a:prstGeom>
          <a:noFill/>
        </p:spPr>
      </p:pic>
      <p:pic>
        <p:nvPicPr>
          <p:cNvPr id="10251" name="Picture 11" descr="Universal Zig Zag Presser Foot Straight Stitch Sewing Machine Foot Fit Low  Shank Singer, Brother, Janome, Toyota, Etc. Domestic Sewing Machines :  Amazon.in: Home &amp; Kitchen"/>
          <p:cNvPicPr>
            <a:picLocks noChangeAspect="1" noChangeArrowheads="1"/>
          </p:cNvPicPr>
          <p:nvPr/>
        </p:nvPicPr>
        <p:blipFill>
          <a:blip r:embed="rId4" cstate="print"/>
          <a:srcRect/>
          <a:stretch>
            <a:fillRect/>
          </a:stretch>
        </p:blipFill>
        <p:spPr bwMode="auto">
          <a:xfrm rot="10317855" flipV="1">
            <a:off x="9521931" y="5659527"/>
            <a:ext cx="1125342" cy="1125342"/>
          </a:xfrm>
          <a:prstGeom prst="rect">
            <a:avLst/>
          </a:prstGeom>
          <a:noFill/>
        </p:spPr>
      </p:pic>
      <p:pic>
        <p:nvPicPr>
          <p:cNvPr id="13" name="Picture 6" descr="needle Bar of sewing machine"/>
          <p:cNvPicPr>
            <a:picLocks noChangeAspect="1" noChangeArrowheads="1"/>
          </p:cNvPicPr>
          <p:nvPr/>
        </p:nvPicPr>
        <p:blipFill>
          <a:blip r:embed="rId5" cstate="print"/>
          <a:srcRect/>
          <a:stretch>
            <a:fillRect/>
          </a:stretch>
        </p:blipFill>
        <p:spPr bwMode="auto">
          <a:xfrm>
            <a:off x="8534400" y="0"/>
            <a:ext cx="2215740" cy="1295400"/>
          </a:xfrm>
          <a:prstGeom prst="rect">
            <a:avLst/>
          </a:prstGeom>
          <a:noFill/>
        </p:spPr>
      </p:pic>
      <p:pic>
        <p:nvPicPr>
          <p:cNvPr id="14" name="Picture 8" descr="Parts Of a Sewing Machine"/>
          <p:cNvPicPr>
            <a:picLocks noChangeAspect="1" noChangeArrowheads="1"/>
          </p:cNvPicPr>
          <p:nvPr/>
        </p:nvPicPr>
        <p:blipFill>
          <a:blip r:embed="rId6" cstate="print"/>
          <a:srcRect/>
          <a:stretch>
            <a:fillRect/>
          </a:stretch>
        </p:blipFill>
        <p:spPr bwMode="auto">
          <a:xfrm>
            <a:off x="6629400" y="381000"/>
            <a:ext cx="1219200" cy="121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15922"/>
            <a:ext cx="9875520" cy="685800"/>
          </a:xfrm>
        </p:spPr>
        <p:txBody>
          <a:bodyPr>
            <a:normAutofit/>
          </a:bodyPr>
          <a:lstStyle/>
          <a:p>
            <a:r>
              <a:rPr lang="en-US" sz="3600" dirty="0">
                <a:solidFill>
                  <a:schemeClr val="tx2">
                    <a:lumMod val="60000"/>
                    <a:lumOff val="40000"/>
                  </a:schemeClr>
                </a:solidFill>
              </a:rPr>
              <a:t>Course Outline</a:t>
            </a:r>
            <a:endParaRPr lang="en-IN" sz="3600" dirty="0">
              <a:solidFill>
                <a:schemeClr val="tx2">
                  <a:lumMod val="60000"/>
                  <a:lumOff val="40000"/>
                </a:schemeClr>
              </a:solidFill>
            </a:endParaRPr>
          </a:p>
        </p:txBody>
      </p:sp>
      <p:sp>
        <p:nvSpPr>
          <p:cNvPr id="3" name="Content Placeholder 2"/>
          <p:cNvSpPr>
            <a:spLocks noGrp="1"/>
          </p:cNvSpPr>
          <p:nvPr>
            <p:ph idx="1"/>
          </p:nvPr>
        </p:nvSpPr>
        <p:spPr>
          <a:xfrm>
            <a:off x="548640" y="609600"/>
            <a:ext cx="9875520" cy="6096000"/>
          </a:xfrm>
        </p:spPr>
        <p:txBody>
          <a:bodyPr>
            <a:normAutofit fontScale="92500" lnSpcReduction="10000"/>
          </a:bodyPr>
          <a:lstStyle/>
          <a:p>
            <a:r>
              <a:rPr lang="en-US" dirty="0"/>
              <a:t>Understanding of Measurement: Inch Tape</a:t>
            </a:r>
          </a:p>
          <a:p>
            <a:r>
              <a:rPr lang="en-US" dirty="0"/>
              <a:t>Body Measurement</a:t>
            </a:r>
          </a:p>
          <a:p>
            <a:r>
              <a:rPr lang="en-US" dirty="0"/>
              <a:t>Method of Measurement</a:t>
            </a:r>
          </a:p>
          <a:p>
            <a:r>
              <a:rPr lang="en-US" dirty="0"/>
              <a:t>Tools &amp; Equipment used for Sewing and Cutting</a:t>
            </a:r>
          </a:p>
          <a:p>
            <a:r>
              <a:rPr lang="en-US" dirty="0"/>
              <a:t>How to maintain the Sewing Machine</a:t>
            </a:r>
          </a:p>
          <a:p>
            <a:r>
              <a:rPr lang="en-US" dirty="0"/>
              <a:t>Basics points to be remembered while Stitching</a:t>
            </a:r>
          </a:p>
          <a:p>
            <a:r>
              <a:rPr lang="en-US" dirty="0"/>
              <a:t>What is Pattern</a:t>
            </a:r>
          </a:p>
          <a:p>
            <a:r>
              <a:rPr lang="en-US" dirty="0"/>
              <a:t>Ladies </a:t>
            </a:r>
            <a:r>
              <a:rPr lang="en-US" dirty="0" err="1"/>
              <a:t>Kurta</a:t>
            </a:r>
            <a:endParaRPr lang="en-US" dirty="0"/>
          </a:p>
          <a:p>
            <a:r>
              <a:rPr lang="en-US" dirty="0"/>
              <a:t>Ladies Pant</a:t>
            </a:r>
          </a:p>
          <a:p>
            <a:r>
              <a:rPr lang="en-US" dirty="0"/>
              <a:t>Ladies </a:t>
            </a:r>
            <a:r>
              <a:rPr lang="en-US" dirty="0" err="1"/>
              <a:t>Shalwar</a:t>
            </a:r>
            <a:endParaRPr lang="en-US" dirty="0"/>
          </a:p>
          <a:p>
            <a:r>
              <a:rPr lang="en-US" dirty="0"/>
              <a:t>Blouse</a:t>
            </a:r>
          </a:p>
          <a:p>
            <a:r>
              <a:rPr lang="en-US" dirty="0"/>
              <a:t>Petticoat</a:t>
            </a:r>
          </a:p>
          <a:p>
            <a:endParaRPr lang="en-IN" dirty="0"/>
          </a:p>
        </p:txBody>
      </p:sp>
    </p:spTree>
    <p:extLst>
      <p:ext uri="{BB962C8B-B14F-4D97-AF65-F5344CB8AC3E}">
        <p14:creationId xmlns:p14="http://schemas.microsoft.com/office/powerpoint/2010/main" val="4080030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39078" cy="6186309"/>
          </a:xfrm>
          <a:prstGeom prst="rect">
            <a:avLst/>
          </a:prstGeom>
          <a:noFill/>
        </p:spPr>
        <p:txBody>
          <a:bodyPr wrap="square" rtlCol="0">
            <a:spAutoFit/>
          </a:bodyPr>
          <a:lstStyle/>
          <a:p>
            <a:pPr lvl="0" fontAlgn="base">
              <a:spcBef>
                <a:spcPct val="0"/>
              </a:spcBef>
              <a:spcAft>
                <a:spcPct val="0"/>
              </a:spcAft>
            </a:pPr>
            <a:r>
              <a:rPr lang="en-US" b="1"/>
              <a:t>Tension Regulator  </a:t>
            </a:r>
            <a:r>
              <a:rPr lang="hi-IN" b="1" u="sng">
                <a:solidFill>
                  <a:srgbClr val="1F1F1F"/>
                </a:solidFill>
                <a:latin typeface="inherit"/>
                <a:cs typeface="Mangal" pitchFamily="2"/>
              </a:rPr>
              <a:t>तनाव नियामक:</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यह एक तंत्र है जो ऊपरी धागे के तनाव और उसकी गुणवत्ता को नियंत्रित करता है टांके. धागे के तनाव को स्प्रिंग और नट की सहायता से समायोजित किया जाता है जो डिस्क पर दबाव को नियंत्रित करता है।</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a:t>Thread Stand or Spool Pin  </a:t>
            </a:r>
            <a:r>
              <a:rPr lang="hi-IN" b="1" u="sng">
                <a:solidFill>
                  <a:srgbClr val="1F1F1F"/>
                </a:solidFill>
                <a:latin typeface="inherit"/>
                <a:cs typeface="Mangal" pitchFamily="2"/>
              </a:rPr>
              <a:t>थ्रेड स्टैंड या स्पूल पिन:</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यह एक धातु की छड़ होती है जिसे धागे को पकड़ने के लिए स्टैंड के ऊपर या किनारे पर लगाया जाता है</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a:t>Thread Take Up Lever  </a:t>
            </a:r>
            <a:r>
              <a:rPr lang="hi-IN" b="1" u="sng">
                <a:solidFill>
                  <a:srgbClr val="1F1F1F"/>
                </a:solidFill>
                <a:latin typeface="inherit"/>
                <a:cs typeface="Mangal" pitchFamily="2"/>
              </a:rPr>
              <a:t>थ्रेड टेक अप लीवर:</a:t>
            </a:r>
            <a:endParaRPr lang="en-US" b="1" u="sng">
              <a:solidFill>
                <a:srgbClr val="1F1F1F"/>
              </a:solidFill>
              <a:latin typeface="inherit"/>
              <a:cs typeface="Mangal" pitchFamily="2"/>
            </a:endParaRP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एक बार/लीवर जो टेंशन रेगुलेटर के ऊपर स्थित होता है। यह ऊपर और नीचे चलता रहता है। यह इसमें एक छेद होता है जिससे धागा गुजरता है। यह सूई में धागा डालता है और उसे भी बने लूप को कसता है और लॉक कर देता है।</a:t>
            </a:r>
            <a:endParaRPr lang="en-US">
              <a:solidFill>
                <a:srgbClr val="1F1F1F"/>
              </a:solidFill>
              <a:latin typeface="inherit"/>
              <a:cs typeface="Mangal" pitchFamily="2"/>
            </a:endParaRPr>
          </a:p>
          <a:p>
            <a:pPr lvl="0" fontAlgn="base">
              <a:spcBef>
                <a:spcPct val="0"/>
              </a:spcBef>
              <a:spcAft>
                <a:spcPct val="0"/>
              </a:spcAft>
            </a:pPr>
            <a:endParaRPr lang="en-US">
              <a:solidFill>
                <a:srgbClr val="1F1F1F"/>
              </a:solidFill>
              <a:latin typeface="inherit"/>
              <a:cs typeface="Mangal" pitchFamily="2"/>
            </a:endParaRPr>
          </a:p>
          <a:p>
            <a:pPr lvl="0" fontAlgn="base">
              <a:spcBef>
                <a:spcPct val="0"/>
              </a:spcBef>
              <a:spcAft>
                <a:spcPct val="0"/>
              </a:spcAft>
            </a:pPr>
            <a:r>
              <a:rPr lang="hi-IN">
                <a:solidFill>
                  <a:srgbClr val="1F1F1F"/>
                </a:solidFill>
                <a:latin typeface="inherit"/>
                <a:cs typeface="Mangal" pitchFamily="2"/>
              </a:rPr>
              <a:t> </a:t>
            </a:r>
            <a:endParaRPr lang="en-US">
              <a:solidFill>
                <a:srgbClr val="1F1F1F"/>
              </a:solidFill>
              <a:latin typeface="inherit"/>
              <a:cs typeface="Mangal" pitchFamily="2"/>
            </a:endParaRPr>
          </a:p>
          <a:p>
            <a:pPr lvl="0" fontAlgn="base">
              <a:spcBef>
                <a:spcPct val="0"/>
              </a:spcBef>
              <a:spcAft>
                <a:spcPct val="0"/>
              </a:spcAft>
            </a:pPr>
            <a:r>
              <a:rPr lang="en-US" b="1"/>
              <a:t>Throat Plate  </a:t>
            </a:r>
            <a:r>
              <a:rPr lang="hi-IN" b="1" u="sng">
                <a:solidFill>
                  <a:srgbClr val="1F1F1F"/>
                </a:solidFill>
                <a:latin typeface="inherit"/>
                <a:cs typeface="Mangal" pitchFamily="2"/>
              </a:rPr>
              <a:t>प्लेट:</a:t>
            </a:r>
            <a:r>
              <a:rPr lang="en-US" b="1" u="sng">
                <a:solidFill>
                  <a:srgbClr val="1F1F1F"/>
                </a:solidFill>
                <a:latin typeface="inherit"/>
                <a:cs typeface="Mangal" pitchFamily="2"/>
              </a:rPr>
              <a:t>-</a:t>
            </a:r>
          </a:p>
          <a:p>
            <a:pPr lvl="0" fontAlgn="base">
              <a:spcBef>
                <a:spcPct val="0"/>
              </a:spcBef>
              <a:spcAft>
                <a:spcPct val="0"/>
              </a:spcAft>
            </a:pPr>
            <a:r>
              <a:rPr lang="en-US">
                <a:solidFill>
                  <a:srgbClr val="1F1F1F"/>
                </a:solidFill>
                <a:latin typeface="inherit"/>
                <a:cs typeface="Mangal" pitchFamily="2"/>
              </a:rPr>
              <a:t>                     </a:t>
            </a:r>
            <a:r>
              <a:rPr lang="hi-IN">
                <a:solidFill>
                  <a:srgbClr val="1F1F1F"/>
                </a:solidFill>
                <a:latin typeface="inherit"/>
                <a:cs typeface="Mangal" pitchFamily="2"/>
              </a:rPr>
              <a:t>एक अर्धवृत्ताकार डिस्क जिसमें सुई को आर-पार करने के लिए एक छेद होता है और इसमें एक छेद भी होता है कुछ मामलों में अंकन का उपयोग सिलाई करते समय दिशानिर्देशों के रूप में किया जाता है।</a:t>
            </a:r>
            <a:r>
              <a:rPr lang="hi-IN">
                <a:latin typeface="Arial" pitchFamily="34" charset="0"/>
                <a:cs typeface="Mangal" pitchFamily="2"/>
              </a:rPr>
              <a:t> </a:t>
            </a:r>
            <a:endParaRPr lang="en-US"/>
          </a:p>
          <a:p>
            <a:endParaRPr lang="en-US"/>
          </a:p>
        </p:txBody>
      </p:sp>
      <p:pic>
        <p:nvPicPr>
          <p:cNvPr id="4" name="Picture 4" descr="Best Quality Umbrella Machine Tension Set (Badi Silai Machine Jhanjh Set) Sewing  Machine Base No Price in India - Buy Best Quality Umbrella Machine Tension  Set (Badi Silai Machine Jhanjh Set) Sewing"/>
          <p:cNvPicPr>
            <a:picLocks noChangeAspect="1" noChangeArrowheads="1"/>
          </p:cNvPicPr>
          <p:nvPr/>
        </p:nvPicPr>
        <p:blipFill>
          <a:blip r:embed="rId2" cstate="print"/>
          <a:srcRect/>
          <a:stretch>
            <a:fillRect/>
          </a:stretch>
        </p:blipFill>
        <p:spPr bwMode="auto">
          <a:xfrm>
            <a:off x="8686800" y="228600"/>
            <a:ext cx="1867827" cy="1371600"/>
          </a:xfrm>
          <a:prstGeom prst="rect">
            <a:avLst/>
          </a:prstGeom>
          <a:noFill/>
        </p:spPr>
      </p:pic>
      <p:pic>
        <p:nvPicPr>
          <p:cNvPr id="9220" name="Picture 4" descr="Thread Spool Pin for Vintage Sewing Machines image 1"/>
          <p:cNvPicPr>
            <a:picLocks noChangeAspect="1" noChangeArrowheads="1"/>
          </p:cNvPicPr>
          <p:nvPr/>
        </p:nvPicPr>
        <p:blipFill>
          <a:blip r:embed="rId3" cstate="print"/>
          <a:srcRect/>
          <a:stretch>
            <a:fillRect/>
          </a:stretch>
        </p:blipFill>
        <p:spPr bwMode="auto">
          <a:xfrm>
            <a:off x="9269759" y="1371600"/>
            <a:ext cx="1703041" cy="1447800"/>
          </a:xfrm>
          <a:prstGeom prst="rect">
            <a:avLst/>
          </a:prstGeom>
          <a:noFill/>
        </p:spPr>
      </p:pic>
      <p:pic>
        <p:nvPicPr>
          <p:cNvPr id="7" name="Picture 2" descr="Thread Take-Up Lever - Complete, Singer Featherweight (Vintage Original) |  Lever, Singer, Vintage"/>
          <p:cNvPicPr>
            <a:picLocks noChangeAspect="1" noChangeArrowheads="1"/>
          </p:cNvPicPr>
          <p:nvPr/>
        </p:nvPicPr>
        <p:blipFill>
          <a:blip r:embed="rId4"/>
          <a:srcRect/>
          <a:stretch>
            <a:fillRect/>
          </a:stretch>
        </p:blipFill>
        <p:spPr bwMode="auto">
          <a:xfrm>
            <a:off x="9448800" y="3200400"/>
            <a:ext cx="1143000" cy="1523048"/>
          </a:xfrm>
          <a:prstGeom prst="rect">
            <a:avLst/>
          </a:prstGeom>
          <a:noFill/>
        </p:spPr>
      </p:pic>
      <p:pic>
        <p:nvPicPr>
          <p:cNvPr id="8" name="Picture 6" descr="Sewing Machines Needle Plate at Rs 20/piece | Sewing Machine Parts in  Ludhiana | ID: 2850414157055"/>
          <p:cNvPicPr>
            <a:picLocks noChangeAspect="1" noChangeArrowheads="1"/>
          </p:cNvPicPr>
          <p:nvPr/>
        </p:nvPicPr>
        <p:blipFill>
          <a:blip r:embed="rId5" cstate="print"/>
          <a:srcRect/>
          <a:stretch>
            <a:fillRect/>
          </a:stretch>
        </p:blipFill>
        <p:spPr bwMode="auto">
          <a:xfrm>
            <a:off x="9144000" y="5556694"/>
            <a:ext cx="1606550" cy="1301306"/>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0972800" cy="4278094"/>
          </a:xfrm>
          <a:prstGeom prst="rect">
            <a:avLst/>
          </a:prstGeom>
        </p:spPr>
        <p:txBody>
          <a:bodyPr wrap="square">
            <a:spAutoFit/>
          </a:bodyPr>
          <a:lstStyle/>
          <a:p>
            <a:r>
              <a:rPr lang="en-US" sz="2000" b="1"/>
              <a:t>           </a:t>
            </a:r>
            <a:r>
              <a:rPr lang="hi-IN" sz="2000" b="1" u="sng"/>
              <a:t>वस्त्रों की सिलाई करते समय मुख्य</a:t>
            </a:r>
            <a:r>
              <a:rPr lang="en-US" sz="2000" b="1" u="sng"/>
              <a:t>  </a:t>
            </a:r>
            <a:r>
              <a:rPr lang="hi-IN" sz="2000" b="1" u="sng"/>
              <a:t>निम्नलिखित</a:t>
            </a:r>
            <a:r>
              <a:rPr lang="en-US" sz="2000" b="1" u="sng"/>
              <a:t>  </a:t>
            </a:r>
            <a:r>
              <a:rPr lang="hi-IN" sz="2000" b="1" u="sng"/>
              <a:t>बातों को </a:t>
            </a:r>
            <a:r>
              <a:rPr lang="en-US" sz="2000" b="1" u="sng"/>
              <a:t> </a:t>
            </a:r>
            <a:r>
              <a:rPr lang="hi-IN" sz="2000" b="1" u="sng"/>
              <a:t>ध्यान में रखना </a:t>
            </a:r>
            <a:r>
              <a:rPr lang="en-US" sz="2000" b="1" u="sng"/>
              <a:t>  </a:t>
            </a:r>
            <a:r>
              <a:rPr lang="hi-IN" sz="2000" b="1" u="sng"/>
              <a:t>आवश्यक होता है</a:t>
            </a:r>
            <a:endParaRPr lang="en-US" sz="2000" u="sng"/>
          </a:p>
          <a:p>
            <a:endParaRPr lang="en-US"/>
          </a:p>
          <a:p>
            <a:endParaRPr lang="en-US"/>
          </a:p>
          <a:p>
            <a:pPr>
              <a:lnSpc>
                <a:spcPct val="150000"/>
              </a:lnSpc>
            </a:pPr>
            <a:r>
              <a:rPr lang="en-US"/>
              <a:t>  </a:t>
            </a:r>
            <a:r>
              <a:rPr lang="hi-IN"/>
              <a:t>⦁</a:t>
            </a:r>
            <a:r>
              <a:rPr lang="en-US"/>
              <a:t>             </a:t>
            </a:r>
            <a:r>
              <a:rPr lang="hi-IN"/>
              <a:t>सिलाई करने से पहले हाथ अच्छी तरह से साफ कर लें जिससे कि कपड़ा गन्दा न हो। </a:t>
            </a:r>
            <a:endParaRPr lang="en-US"/>
          </a:p>
          <a:p>
            <a:pPr>
              <a:lnSpc>
                <a:spcPct val="150000"/>
              </a:lnSpc>
            </a:pPr>
            <a:r>
              <a:rPr lang="en-US"/>
              <a:t>  </a:t>
            </a:r>
            <a:r>
              <a:rPr lang="hi-IN"/>
              <a:t>⦁</a:t>
            </a:r>
            <a:r>
              <a:rPr lang="en-US"/>
              <a:t>             </a:t>
            </a:r>
            <a:r>
              <a:rPr lang="hi-IN"/>
              <a:t>सिलाई प्रारम्भ करने से पूर्व सिलाई का सब सामान अपने पास रख लें, ताकि समय की बचत</a:t>
            </a:r>
            <a:r>
              <a:rPr lang="en-US"/>
              <a:t>  </a:t>
            </a:r>
            <a:r>
              <a:rPr lang="hi-IN"/>
              <a:t>हो और </a:t>
            </a:r>
            <a:r>
              <a:rPr lang="en-US"/>
              <a:t>                       	</a:t>
            </a:r>
            <a:r>
              <a:rPr lang="hi-IN"/>
              <a:t>असुविधा भी </a:t>
            </a:r>
            <a:r>
              <a:rPr lang="en-US"/>
              <a:t>   </a:t>
            </a:r>
            <a:r>
              <a:rPr lang="hi-IN"/>
              <a:t>न हो।</a:t>
            </a:r>
            <a:endParaRPr lang="en-US"/>
          </a:p>
          <a:p>
            <a:pPr>
              <a:lnSpc>
                <a:spcPct val="150000"/>
              </a:lnSpc>
            </a:pPr>
            <a:r>
              <a:rPr lang="en-US"/>
              <a:t>  </a:t>
            </a:r>
            <a:r>
              <a:rPr lang="hi-IN"/>
              <a:t>⦁</a:t>
            </a:r>
            <a:r>
              <a:rPr lang="en-US"/>
              <a:t> </a:t>
            </a:r>
            <a:r>
              <a:rPr lang="hi-IN"/>
              <a:t>    </a:t>
            </a:r>
            <a:r>
              <a:rPr lang="en-US"/>
              <a:t>   </a:t>
            </a:r>
            <a:r>
              <a:rPr lang="hi-IN"/>
              <a:t>सिलाई आँख के बहुत पास लाकर नहीं करनी चाहिए, एक निश्चित दूरी अवश्य रखनी चाहिए।</a:t>
            </a:r>
            <a:endParaRPr lang="en-US"/>
          </a:p>
          <a:p>
            <a:pPr>
              <a:lnSpc>
                <a:spcPct val="150000"/>
              </a:lnSpc>
            </a:pPr>
            <a:r>
              <a:rPr lang="hi-IN"/>
              <a:t> ⦁    </a:t>
            </a:r>
            <a:r>
              <a:rPr lang="en-US"/>
              <a:t>    </a:t>
            </a:r>
            <a:r>
              <a:rPr lang="hi-IN"/>
              <a:t>सिलाई कार्य करने के स्थान पर पर्याप्त प्रकाश होना चाहिए।</a:t>
            </a:r>
            <a:endParaRPr lang="en-US"/>
          </a:p>
          <a:p>
            <a:pPr>
              <a:lnSpc>
                <a:spcPct val="150000"/>
              </a:lnSpc>
            </a:pPr>
            <a:r>
              <a:rPr lang="hi-IN"/>
              <a:t> ⦁    </a:t>
            </a:r>
            <a:r>
              <a:rPr lang="en-US"/>
              <a:t>    </a:t>
            </a:r>
            <a:r>
              <a:rPr lang="hi-IN"/>
              <a:t>सिलाई करने में कपड़े के अनुसार मोटी या पतली सूइयों को प्रयोग करना चाहिए।</a:t>
            </a:r>
            <a:endParaRPr lang="en-US"/>
          </a:p>
          <a:p>
            <a:pPr>
              <a:lnSpc>
                <a:spcPct val="150000"/>
              </a:lnSpc>
            </a:pPr>
            <a:r>
              <a:rPr lang="hi-IN"/>
              <a:t> ⦁    </a:t>
            </a:r>
            <a:r>
              <a:rPr lang="en-US"/>
              <a:t>    </a:t>
            </a:r>
            <a:r>
              <a:rPr lang="hi-IN"/>
              <a:t>सूई को कभी भी मुंह में नहीं रखना चाहिए।</a:t>
            </a:r>
            <a:endParaRPr lang="en-US"/>
          </a:p>
          <a:p>
            <a:pPr>
              <a:lnSpc>
                <a:spcPct val="150000"/>
              </a:lnSpc>
            </a:pPr>
            <a:r>
              <a:rPr lang="hi-IN"/>
              <a:t> ⦁    </a:t>
            </a:r>
            <a:r>
              <a:rPr lang="en-US"/>
              <a:t>   </a:t>
            </a:r>
            <a:r>
              <a:rPr lang="hi-IN"/>
              <a:t>सूई को खोने से बचाने के लिए उसमें सदैव धागा पिरोकर ही रखना चाहिए।</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8229600" cy="5078313"/>
          </a:xfrm>
          <a:prstGeom prst="rect">
            <a:avLst/>
          </a:prstGeom>
        </p:spPr>
        <p:txBody>
          <a:bodyPr wrap="square">
            <a:spAutoFit/>
          </a:bodyPr>
          <a:lstStyle/>
          <a:p>
            <a:pPr marL="342900" indent="-342900">
              <a:lnSpc>
                <a:spcPct val="150000"/>
              </a:lnSpc>
              <a:buFont typeface="Arial" pitchFamily="34" charset="0"/>
              <a:buChar char="•"/>
            </a:pPr>
            <a:r>
              <a:rPr lang="hi-IN"/>
              <a:t>कपड़ा काटने से पूर्व सर्वप्रथम कपड़े का तिरछापन दूर कर देना चाहिए।</a:t>
            </a:r>
            <a:endParaRPr lang="en-US"/>
          </a:p>
          <a:p>
            <a:pPr marL="342900" indent="-342900">
              <a:lnSpc>
                <a:spcPct val="150000"/>
              </a:lnSpc>
              <a:buFont typeface="Arial" pitchFamily="34" charset="0"/>
              <a:buChar char="•"/>
            </a:pPr>
            <a:r>
              <a:rPr lang="hi-IN"/>
              <a:t> यह कार्य वस्त्र की रूपरेखा के चिह्न अंकित करने से पहले करना चाहिए।</a:t>
            </a:r>
            <a:endParaRPr lang="en-US"/>
          </a:p>
          <a:p>
            <a:pPr marL="342900" indent="-342900">
              <a:lnSpc>
                <a:spcPct val="150000"/>
              </a:lnSpc>
              <a:buFont typeface="Arial" pitchFamily="34" charset="0"/>
              <a:buChar char="•"/>
            </a:pPr>
            <a:r>
              <a:rPr lang="hi-IN"/>
              <a:t>छपे डिजाइन वाले कपड़े की सिलाई करने से</a:t>
            </a:r>
            <a:r>
              <a:rPr lang="en-US"/>
              <a:t>  </a:t>
            </a:r>
            <a:r>
              <a:rPr lang="hi-IN"/>
              <a:t>पूर्व ध्यान रखना चाहिए की</a:t>
            </a:r>
            <a:r>
              <a:rPr lang="en-US"/>
              <a:t> </a:t>
            </a:r>
            <a:r>
              <a:rPr lang="hi-IN"/>
              <a:t>डिजाइन के विपरीत सिले वस्त्र कम सुन्दर लगते हैं।</a:t>
            </a:r>
            <a:endParaRPr lang="en-US"/>
          </a:p>
          <a:p>
            <a:pPr marL="342900" indent="-342900">
              <a:lnSpc>
                <a:spcPct val="150000"/>
              </a:lnSpc>
              <a:buFont typeface="Arial" pitchFamily="34" charset="0"/>
              <a:buChar char="•"/>
            </a:pPr>
            <a:r>
              <a:rPr lang="hi-IN"/>
              <a:t>अर्ज की ओर कपड़ा आड़ा व लम्बाई की ओर खड़ा कहलाता है। सही फिटिंग के वस्त्र सिलने के लिए कपड़े को सदैव खड़ा काटना चाहिए।</a:t>
            </a:r>
            <a:endParaRPr lang="en-US"/>
          </a:p>
          <a:p>
            <a:pPr marL="342900" indent="-342900">
              <a:lnSpc>
                <a:spcPct val="150000"/>
              </a:lnSpc>
              <a:buFont typeface="Arial" pitchFamily="34" charset="0"/>
              <a:buChar char="•"/>
            </a:pPr>
            <a:r>
              <a:rPr lang="hi-IN"/>
              <a:t>कपड़े को सदैव समतल स्थान पर रखकर काटना चाहिए।</a:t>
            </a:r>
            <a:endParaRPr lang="en-US"/>
          </a:p>
          <a:p>
            <a:pPr marL="342900" indent="-342900">
              <a:lnSpc>
                <a:spcPct val="150000"/>
              </a:lnSpc>
              <a:buFont typeface="Arial" pitchFamily="34" charset="0"/>
              <a:buChar char="•"/>
            </a:pPr>
            <a:r>
              <a:rPr lang="hi-IN"/>
              <a:t>कपड़ा काटते समय सिलाई में दबने वाले कपड़े का विशेष ध्यान रखना चाहिए।</a:t>
            </a:r>
            <a:endParaRPr lang="en-US"/>
          </a:p>
          <a:p>
            <a:pPr marL="342900" indent="-342900">
              <a:lnSpc>
                <a:spcPct val="150000"/>
              </a:lnSpc>
              <a:buFont typeface="Arial" pitchFamily="34" charset="0"/>
              <a:buChar char="•"/>
            </a:pPr>
            <a:r>
              <a:rPr lang="hi-IN"/>
              <a:t>वस्त्र काटते समय दाहिने हाथ में कैंची पकड़कर बाएँ हाथ से वस्त्र को दबाते हुए समान गति से कैंची चलाते हुए कपड़ा काटना चाहिए।</a:t>
            </a:r>
            <a:endParaRPr lang="en-US"/>
          </a:p>
          <a:p>
            <a:pPr marL="342900" indent="-342900">
              <a:lnSpc>
                <a:spcPct val="150000"/>
              </a:lnSpc>
              <a:buFont typeface="Arial" pitchFamily="34" charset="0"/>
              <a:buChar char="•"/>
            </a:pPr>
            <a:r>
              <a:rPr lang="hi-IN"/>
              <a:t>तीव्र व मध्यम धार वाली कैची का उपयोग करना चाहिए।</a:t>
            </a:r>
            <a:endParaRPr lang="en-US"/>
          </a:p>
          <a:p>
            <a:pPr marL="342900" indent="-342900">
              <a:lnSpc>
                <a:spcPct val="150000"/>
              </a:lnSpc>
              <a:buFont typeface="Arial" pitchFamily="34" charset="0"/>
              <a:buChar char="•"/>
            </a:pPr>
            <a:r>
              <a:rPr lang="hi-IN"/>
              <a:t>कपड़ा काटने से पूर्व इस्त्री (प्रेस) कर इसकी सलवटें दूर कर लेनी चाहिए।</a:t>
            </a:r>
            <a:endParaRPr lang="en-US"/>
          </a:p>
        </p:txBody>
      </p:sp>
      <p:sp>
        <p:nvSpPr>
          <p:cNvPr id="3" name="Rectangle 2"/>
          <p:cNvSpPr/>
          <p:nvPr/>
        </p:nvSpPr>
        <p:spPr>
          <a:xfrm>
            <a:off x="1524000" y="0"/>
            <a:ext cx="8458200" cy="369332"/>
          </a:xfrm>
          <a:prstGeom prst="rect">
            <a:avLst/>
          </a:prstGeom>
        </p:spPr>
        <p:txBody>
          <a:bodyPr wrap="square">
            <a:spAutoFit/>
          </a:bodyPr>
          <a:lstStyle/>
          <a:p>
            <a:r>
              <a:rPr lang="hi-IN" b="1" u="sng"/>
              <a:t>वस्त्र बनाने के लिए कपड़ा काटते समय निम्नलिखित बातों का ध्यान रखना चाहिए</a:t>
            </a:r>
            <a:endParaRPr lang="en-US" b="1" u="sng"/>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38200"/>
            <a:ext cx="10134600" cy="5078313"/>
          </a:xfrm>
          <a:prstGeom prst="rect">
            <a:avLst/>
          </a:prstGeom>
        </p:spPr>
        <p:txBody>
          <a:bodyPr wrap="square">
            <a:spAutoFit/>
          </a:bodyPr>
          <a:lstStyle/>
          <a:p>
            <a:pPr>
              <a:lnSpc>
                <a:spcPct val="150000"/>
              </a:lnSpc>
              <a:buFont typeface="Arial" pitchFamily="34" charset="0"/>
              <a:buChar char="•"/>
            </a:pPr>
            <a:r>
              <a:rPr lang="en-US"/>
              <a:t>                </a:t>
            </a:r>
            <a:r>
              <a:rPr lang="hi-IN"/>
              <a:t>धागे का क्रम मशीन में यदि ठीक से न रखा गया हो अर्थात् धागा ठीक से न डाला गया हो, तो </a:t>
            </a:r>
            <a:r>
              <a:rPr lang="en-US"/>
              <a:t>	</a:t>
            </a:r>
            <a:r>
              <a:rPr lang="hi-IN"/>
              <a:t>मशीन चलाते ही धागा टूट जाता है।</a:t>
            </a:r>
            <a:endParaRPr lang="en-US"/>
          </a:p>
          <a:p>
            <a:pPr>
              <a:lnSpc>
                <a:spcPct val="150000"/>
              </a:lnSpc>
              <a:buFont typeface="Arial" pitchFamily="34" charset="0"/>
              <a:buChar char="•"/>
            </a:pPr>
            <a:r>
              <a:rPr lang="hi-IN"/>
              <a:t> </a:t>
            </a:r>
            <a:r>
              <a:rPr lang="en-US"/>
              <a:t>	</a:t>
            </a:r>
            <a:r>
              <a:rPr lang="hi-IN"/>
              <a:t>धागा यदि पुराना या कच्चा हो अथवा मशीन में ऊपर तथा नीचे का धागा एक समान न हो, तो </a:t>
            </a:r>
            <a:r>
              <a:rPr lang="en-US"/>
              <a:t>	</a:t>
            </a:r>
            <a:r>
              <a:rPr lang="hi-IN"/>
              <a:t>भी धागा बार-बार टूटता रहता है।</a:t>
            </a:r>
            <a:endParaRPr lang="en-US"/>
          </a:p>
          <a:p>
            <a:pPr>
              <a:lnSpc>
                <a:spcPct val="150000"/>
              </a:lnSpc>
              <a:buFont typeface="Arial" pitchFamily="34" charset="0"/>
              <a:buChar char="•"/>
            </a:pPr>
            <a:r>
              <a:rPr lang="hi-IN"/>
              <a:t> </a:t>
            </a:r>
            <a:r>
              <a:rPr lang="en-US"/>
              <a:t>	</a:t>
            </a:r>
            <a:r>
              <a:rPr lang="hi-IN"/>
              <a:t>मशीन की सूई यदि टेढ़ी अथवा गलत लगी हो तो भी धागा टूट जाता है।</a:t>
            </a:r>
            <a:endParaRPr lang="en-US"/>
          </a:p>
          <a:p>
            <a:pPr>
              <a:lnSpc>
                <a:spcPct val="150000"/>
              </a:lnSpc>
              <a:buFont typeface="Arial" pitchFamily="34" charset="0"/>
              <a:buChar char="•"/>
            </a:pPr>
            <a:r>
              <a:rPr lang="hi-IN"/>
              <a:t> </a:t>
            </a:r>
            <a:r>
              <a:rPr lang="en-US"/>
              <a:t>	</a:t>
            </a:r>
            <a:r>
              <a:rPr lang="hi-IN"/>
              <a:t>मशीन में खिंचाव को सँभालने वाले स्प्रिंग का कसाव यदि अधिक हो, तो मशीन चलाते समय </a:t>
            </a:r>
            <a:r>
              <a:rPr lang="en-US"/>
              <a:t>	</a:t>
            </a:r>
            <a:r>
              <a:rPr lang="hi-IN"/>
              <a:t>धागा टूट जाता है।</a:t>
            </a:r>
            <a:endParaRPr lang="en-US"/>
          </a:p>
          <a:p>
            <a:pPr>
              <a:lnSpc>
                <a:spcPct val="150000"/>
              </a:lnSpc>
              <a:buFont typeface="Arial" pitchFamily="34" charset="0"/>
              <a:buChar char="•"/>
            </a:pPr>
            <a:r>
              <a:rPr lang="hi-IN"/>
              <a:t> </a:t>
            </a:r>
            <a:r>
              <a:rPr lang="en-US"/>
              <a:t>	</a:t>
            </a:r>
            <a:r>
              <a:rPr lang="hi-IN"/>
              <a:t>कपड़े की मोटाई के अनुसार यदि सही सूई एवं धागे का उपयोग न</a:t>
            </a:r>
            <a:r>
              <a:rPr lang="en-US"/>
              <a:t> </a:t>
            </a:r>
            <a:r>
              <a:rPr lang="hi-IN"/>
              <a:t>किया</a:t>
            </a:r>
            <a:r>
              <a:rPr lang="en-US"/>
              <a:t> </a:t>
            </a:r>
            <a:r>
              <a:rPr lang="hi-IN"/>
              <a:t>गया हो, तो भी प्रायः </a:t>
            </a:r>
            <a:r>
              <a:rPr lang="en-US"/>
              <a:t>   	</a:t>
            </a:r>
            <a:r>
              <a:rPr lang="hi-IN"/>
              <a:t> धागा टूट जाता है।</a:t>
            </a:r>
            <a:endParaRPr lang="en-US"/>
          </a:p>
          <a:p>
            <a:pPr>
              <a:lnSpc>
                <a:spcPct val="150000"/>
              </a:lnSpc>
              <a:buFont typeface="Arial" pitchFamily="34" charset="0"/>
              <a:buChar char="•"/>
            </a:pPr>
            <a:r>
              <a:rPr lang="hi-IN"/>
              <a:t> </a:t>
            </a:r>
            <a:r>
              <a:rPr lang="en-US"/>
              <a:t>	</a:t>
            </a:r>
            <a:r>
              <a:rPr lang="hi-IN"/>
              <a:t>यदि </a:t>
            </a:r>
            <a:r>
              <a:rPr lang="hi-IN">
                <a:solidFill>
                  <a:srgbClr val="1F1F1F"/>
                </a:solidFill>
                <a:latin typeface="inherit"/>
                <a:cs typeface="Mangal" pitchFamily="2"/>
              </a:rPr>
              <a:t>फ़ीड डॉग </a:t>
            </a:r>
            <a:r>
              <a:rPr lang="hi-IN"/>
              <a:t>के दाँत</a:t>
            </a:r>
            <a:r>
              <a:rPr lang="en-US"/>
              <a:t>  </a:t>
            </a:r>
            <a:r>
              <a:rPr lang="hi-IN"/>
              <a:t>घिस गए हों, तो भी मशीन चलाते समय </a:t>
            </a:r>
            <a:r>
              <a:rPr lang="en-US"/>
              <a:t> </a:t>
            </a:r>
            <a:r>
              <a:rPr lang="hi-IN"/>
              <a:t>धागा टूट जाता</a:t>
            </a:r>
            <a:r>
              <a:rPr lang="en-US"/>
              <a:t>  </a:t>
            </a:r>
            <a:r>
              <a:rPr lang="hi-IN"/>
              <a:t>है। </a:t>
            </a:r>
            <a:endParaRPr lang="en-US"/>
          </a:p>
          <a:p>
            <a:pPr>
              <a:lnSpc>
                <a:spcPct val="150000"/>
              </a:lnSpc>
              <a:buFont typeface="Arial" pitchFamily="34" charset="0"/>
              <a:buChar char="•"/>
            </a:pPr>
            <a:r>
              <a:rPr lang="en-US"/>
              <a:t>  	</a:t>
            </a:r>
            <a:r>
              <a:rPr lang="hi-IN"/>
              <a:t>मशीन को ढककर रखने व समय-समय पर इसमें तेल डालने से यह धूल से सुरक्षित रहती है </a:t>
            </a:r>
            <a:r>
              <a:rPr lang="en-US"/>
              <a:t>	</a:t>
            </a:r>
            <a:r>
              <a:rPr lang="hi-IN"/>
              <a:t>तथा ठीक प्रकार से कार्य करती है </a:t>
            </a:r>
            <a:endParaRPr lang="en-US"/>
          </a:p>
        </p:txBody>
      </p:sp>
      <p:sp>
        <p:nvSpPr>
          <p:cNvPr id="4" name="Rectangle 3"/>
          <p:cNvSpPr/>
          <p:nvPr/>
        </p:nvSpPr>
        <p:spPr>
          <a:xfrm>
            <a:off x="1295400" y="304800"/>
            <a:ext cx="8839200" cy="369332"/>
          </a:xfrm>
          <a:prstGeom prst="rect">
            <a:avLst/>
          </a:prstGeom>
        </p:spPr>
        <p:txBody>
          <a:bodyPr wrap="square">
            <a:spAutoFit/>
          </a:bodyPr>
          <a:lstStyle/>
          <a:p>
            <a:r>
              <a:rPr lang="hi-IN" b="1" u="sng"/>
              <a:t>मशीन द्वारा सिलाई करते समय धागा टूट जाने के मुख्य कारण निम्नलिखित होते हैं</a:t>
            </a:r>
            <a:endParaRPr lang="en-US" b="1" u="sng"/>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0972800" cy="8140690"/>
          </a:xfrm>
          <a:prstGeom prst="rect">
            <a:avLst/>
          </a:prstGeom>
          <a:noFill/>
        </p:spPr>
        <p:txBody>
          <a:bodyPr wrap="square" rtlCol="0">
            <a:spAutoFit/>
          </a:bodyPr>
          <a:lstStyle/>
          <a:p>
            <a:pPr lvl="0" fontAlgn="base">
              <a:spcBef>
                <a:spcPct val="0"/>
              </a:spcBef>
              <a:spcAft>
                <a:spcPct val="0"/>
              </a:spcAft>
            </a:pPr>
            <a:r>
              <a:rPr lang="hi-IN" sz="2000" b="1" u="sng">
                <a:solidFill>
                  <a:srgbClr val="202124"/>
                </a:solidFill>
                <a:latin typeface="inherit"/>
                <a:cs typeface="Mangal" pitchFamily="2"/>
              </a:rPr>
              <a:t>पैटर्न क्या है</a:t>
            </a:r>
            <a:r>
              <a:rPr lang="en-US" sz="2000" b="1" u="sng">
                <a:solidFill>
                  <a:srgbClr val="202124"/>
                </a:solidFill>
                <a:latin typeface="inherit"/>
                <a:cs typeface="Mangal" pitchFamily="2"/>
              </a:rPr>
              <a:t> </a:t>
            </a:r>
          </a:p>
          <a:p>
            <a:pPr fontAlgn="base">
              <a:lnSpc>
                <a:spcPct val="150000"/>
              </a:lnSpc>
              <a:spcBef>
                <a:spcPct val="0"/>
              </a:spcBef>
              <a:spcAft>
                <a:spcPct val="0"/>
              </a:spcAft>
            </a:pPr>
            <a:r>
              <a:rPr lang="hi-IN">
                <a:solidFill>
                  <a:srgbClr val="202124"/>
                </a:solidFill>
                <a:latin typeface="inherit"/>
                <a:cs typeface="Mangal" pitchFamily="2"/>
              </a:rPr>
              <a:t>पैटर्न बनाना आपके परिधान का खाका तैयार करने की प्रक्रिया है। एक पैटर्न का उपयोग कपड़े को काटने के लिए टेम्पलेट के रूप में किया जाता है जो किसी परिधान को सिलने के लिए आवश्यक विशिष्टताओं से मेल खाता है। यह कपड़े के प्रकार, पहनने वाले पर फ़िट होने का इरादा और उपयोग किए जाने वाले किसी भी ट्रिम को ध्यान में रखता है</a:t>
            </a:r>
            <a:r>
              <a:rPr lang="en-US">
                <a:solidFill>
                  <a:srgbClr val="202124"/>
                </a:solidFill>
                <a:latin typeface="inherit"/>
                <a:cs typeface="Mangal" pitchFamily="2"/>
              </a:rPr>
              <a:t>,</a:t>
            </a:r>
            <a:r>
              <a:rPr lang="hi-IN">
                <a:solidFill>
                  <a:srgbClr val="202124"/>
                </a:solidFill>
                <a:latin typeface="inherit"/>
                <a:cs typeface="Mangal" pitchFamily="2"/>
              </a:rPr>
              <a:t> जिसे कपड़े की बचत करने के लिए उपयोग किया जाता है।</a:t>
            </a:r>
            <a:endParaRPr lang="en-US">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का उत्पादन क्यों किया जाता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परिधानों के विभिन्न घटकों के टेम्पलेट्स का एक सेट बनाने के लिए, एक समय में बड़ी मात्रा में उत्पादन करने के लिए, बर्बादी और लागत को कम करने के लिए</a:t>
            </a:r>
            <a:r>
              <a:rPr lang="en-US">
                <a:solidFill>
                  <a:srgbClr val="202124"/>
                </a:solidFill>
                <a:latin typeface="inherit"/>
                <a:cs typeface="Mangal" pitchFamily="2"/>
              </a:rPr>
              <a:t> |</a:t>
            </a: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के क्या उपयोग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महत्वपूर्ण हैं क्योंकि वे एक अंतर्निहित क्रम के लिए दृश्य सुराग प्रदान करते हैं। पैटर्न को एक टेम्पलेट के रूप में भी इस्तेमाल किया जा सकता है जो किसी स्थिति का तुरंत विश्लेषण करने और यह समझने में सक्षम करेगा कि यह कैसे काम करता है।</a:t>
            </a:r>
            <a:endParaRPr lang="en-US">
              <a:solidFill>
                <a:srgbClr val="202124"/>
              </a:solidFill>
              <a:latin typeface="inherit"/>
              <a:cs typeface="Mangal" pitchFamily="2"/>
            </a:endParaRPr>
          </a:p>
          <a:p>
            <a:pPr lvl="0" fontAlgn="base">
              <a:spcBef>
                <a:spcPct val="0"/>
              </a:spcBef>
              <a:spcAft>
                <a:spcPct val="0"/>
              </a:spcAft>
            </a:pPr>
            <a:endParaRPr lang="en-US" sz="2000" b="1" u="sng">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मार्किंग क्या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पर मुद्रित निर्माण के प्रतीक, जैसे डार्ट्स, बटनहोल, नॉच, डॉट्स या टक। उन्हें दर्जी के ढेर, पायदान, चॉक, बस्टिंग या अस्थायी फैब्रिक मार्करों के माध्यम से पैटर्न से कपड़े में स्थानांतरित किया जाता है।</a:t>
            </a:r>
            <a:endParaRPr lang="en-US">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0972800" cy="7355860"/>
          </a:xfrm>
          <a:prstGeom prst="rect">
            <a:avLst/>
          </a:prstGeom>
          <a:noFill/>
        </p:spPr>
        <p:txBody>
          <a:bodyPr wrap="square" rtlCol="0">
            <a:spAutoFit/>
          </a:bodyPr>
          <a:lstStyle/>
          <a:p>
            <a:pPr lvl="0" fontAlgn="base">
              <a:lnSpc>
                <a:spcPct val="150000"/>
              </a:lnSpc>
              <a:spcBef>
                <a:spcPct val="0"/>
              </a:spcBef>
              <a:spcAft>
                <a:spcPct val="0"/>
              </a:spcAft>
            </a:pPr>
            <a:r>
              <a:rPr lang="hi-IN" sz="2000" b="1" u="sng">
                <a:solidFill>
                  <a:srgbClr val="202124"/>
                </a:solidFill>
                <a:latin typeface="inherit"/>
                <a:cs typeface="Mangal" pitchFamily="2"/>
              </a:rPr>
              <a:t>पैटर्न बनाने की वस्तुएं क्या हैं:</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या टेम्पलेट का एक सेट विकसित करने के लिए, उत्पादन करने के लिए खरीदार की मांग के अनुसार कपड़ों का एक विशिष्ट आकार और गुणवत्ता, कपड़ों की बर्बादी और लागत को कम करने के लिए, एक समय में बड़ी मात्रा में उत्पादन करने के लिए।</a:t>
            </a:r>
            <a:endParaRPr lang="en-US">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बनाना महत्वपूर्ण क्यों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बनाना एक छात्र के लिए काफी दिलचस्प और महत्वपूर्ण है और यह किसी भी आयु वर्ग के लोगों को डिज़ाइन की व्याख्या करने और तकनीकी क्षमता के साथ डिज़ाइन को समझने में मदद करता है। </a:t>
            </a:r>
            <a:endParaRPr lang="en-US">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यह भूरे कागज पर किया जाता है और बुनियादी पैटर्न बनाने में मदद करता है</a:t>
            </a:r>
            <a:r>
              <a:rPr lang="en-US">
                <a:solidFill>
                  <a:srgbClr val="202124"/>
                </a:solidFill>
                <a:latin typeface="inherit"/>
                <a:cs typeface="Mangal" pitchFamily="2"/>
              </a:rPr>
              <a:t>|</a:t>
            </a:r>
            <a:endParaRPr lang="en-US" sz="1400">
              <a:solidFill>
                <a:srgbClr val="202124"/>
              </a:solidFill>
              <a:latin typeface="Arial" pitchFamily="34" charset="0"/>
              <a:cs typeface="Arial" pitchFamily="34" charset="0"/>
            </a:endParaRPr>
          </a:p>
          <a:p>
            <a:pPr lvl="0" fontAlgn="base">
              <a:spcBef>
                <a:spcPct val="0"/>
              </a:spcBef>
              <a:spcAft>
                <a:spcPct val="0"/>
              </a:spcAft>
            </a:pPr>
            <a:endParaRPr lang="en-US" sz="2000" b="1" u="sng">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बनाने के तरीके क्या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बनाने में तीन तरीके शामिल होते हैं: ड्राफ्टिंग, ड्रेपिंग, फ्लैट पेपर पैटर्नमेकिंग</a:t>
            </a:r>
            <a:r>
              <a:rPr lang="en-US">
                <a:solidFill>
                  <a:srgbClr val="202124"/>
                </a:solidFill>
                <a:latin typeface="inherit"/>
                <a:cs typeface="Mangal" pitchFamily="2"/>
              </a:rPr>
              <a:t> </a:t>
            </a:r>
          </a:p>
          <a:p>
            <a:pPr lvl="0" fontAlgn="base">
              <a:spcBef>
                <a:spcPct val="0"/>
              </a:spcBef>
              <a:spcAft>
                <a:spcPct val="0"/>
              </a:spcAft>
            </a:pPr>
            <a:endParaRPr lang="en-US" sz="2000" b="1" u="sng">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ड्राफ्टिंग क्या है:</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ड्राफ्टिंग को शरीर के माप या मानक माप चार्ट के आधार पर सटीकता और परिशुद्धता के साथ भूरे कागज पर पैटर्न बनाने की तकनीक या विधि के रूप में परिभाषित किया गया है। यह एक कुशल और किफायती है विधि और फ्लैट पैटर्न डिजाइनिंग नामक तकनीक द्वारा विभिन्न शैलियों के लिए पैटर्न बनाने के लिए हेरफेर किया जा सकता है। </a:t>
            </a:r>
            <a:endParaRPr lang="en-US">
              <a:solidFill>
                <a:srgbClr val="202124"/>
              </a:solidFill>
              <a:latin typeface="inherit"/>
              <a:cs typeface="Mangal" pitchFamily="2"/>
            </a:endParaRPr>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0" y="0"/>
            <a:ext cx="10972800" cy="241744"/>
          </a:xfrm>
          <a:prstGeom prst="rect">
            <a:avLst/>
          </a:prstGeom>
          <a:solidFill>
            <a:srgbClr val="F8F9FA"/>
          </a:solidFill>
          <a:ln w="9525">
            <a:noFill/>
            <a:miter lim="800000"/>
            <a:headEnd/>
            <a:tailEnd/>
          </a:ln>
          <a:effectLst/>
        </p:spPr>
        <p:txBody>
          <a:bodyPr vert="horz" wrap="square" lIns="0" tIns="-17457" rIns="0" bIns="-17457"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 name="TextBox 2"/>
          <p:cNvSpPr txBox="1"/>
          <p:nvPr/>
        </p:nvSpPr>
        <p:spPr>
          <a:xfrm>
            <a:off x="0" y="0"/>
            <a:ext cx="10515600" cy="6047809"/>
          </a:xfrm>
          <a:prstGeom prst="rect">
            <a:avLst/>
          </a:prstGeom>
          <a:noFill/>
        </p:spPr>
        <p:txBody>
          <a:bodyPr wrap="square" rtlCol="0">
            <a:spAutoFit/>
          </a:bodyPr>
          <a:lstStyle/>
          <a:p>
            <a:pPr lvl="0" fontAlgn="base">
              <a:spcBef>
                <a:spcPct val="0"/>
              </a:spcBef>
              <a:spcAft>
                <a:spcPct val="0"/>
              </a:spcAft>
            </a:pPr>
            <a:r>
              <a:rPr lang="hi-IN" sz="2000" b="1" u="sng">
                <a:solidFill>
                  <a:srgbClr val="202124"/>
                </a:solidFill>
                <a:latin typeface="inherit"/>
                <a:cs typeface="Mangal" pitchFamily="2"/>
              </a:rPr>
              <a:t>पैटर्न ड्राफ्टिंग का महत्व क्या है:</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पैटर्न ड्राफ्टिंग फैशन डिजाइनिंग का एक महत्वपूर्ण हिस्सा है और इसके लिए जबरदस्त कौशल और अभ्यास की आवश्यकता होती है वह जगह है जहां शरीर के माप के अनुसार पैटर्न के टुकड़े कागज पर तैयार किए जाते हैं जो डिजाइनरों के लिए परिधान बनाने का आधार बनते हैं। ड्रेपिंग को पुतले पर कपड़े लटकाने की एक तकनीक है कपड़े और इसे ड्रेस के रूप में पिन करें।</a:t>
            </a:r>
            <a:endParaRPr lang="en-US">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 </a:t>
            </a:r>
            <a:endParaRPr lang="en-US">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ड्राफ्टिंग के लिए कौन से उपकरण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एल-स्केल, लेग शेपर, टेलर्स आर्ट कर्व, फ्रेंच कर्व, कंपास, ड्राफ्टिंग टेबल, मिल्टनक्लॉथ। ब्रश, भूरा कागज, पेंसिल, रबर, लाल और नीली पेंसिल, ट्रेसिंग व्हील</a:t>
            </a:r>
            <a:endParaRPr lang="en-US">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पैटर्न ग्रेडिंग क्या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प्रारंभ में पैटर्न केवल एक ही आकार में बनाए जाते हैं। विभिन्न प्रकार और आकारों में फिट होने वाले कपड़े बनाने के लिए, आकारों की एक पूरी श्रृंखला बनाने के लिए पैटर्न के टुकड़ों को ज्यामितीय रूप से बढ़ाया या घटाया जाना चाहिए। प्रारंभिक पैटर्न का आकार बदलने की प्रक्रिया को "ग्रेडिंग" कहा जाता है।</a:t>
            </a:r>
            <a:endParaRPr lang="en-US">
              <a:solidFill>
                <a:srgbClr val="202124"/>
              </a:solidFill>
              <a:latin typeface="inherit"/>
              <a:cs typeface="Mangal" pitchFamily="2"/>
            </a:endParaRPr>
          </a:p>
          <a:p>
            <a:pPr lvl="0" fontAlgn="base">
              <a:lnSpc>
                <a:spcPct val="150000"/>
              </a:lnSpc>
              <a:spcBef>
                <a:spcPct val="0"/>
              </a:spcBef>
              <a:spcAft>
                <a:spcPct val="0"/>
              </a:spcAft>
            </a:pPr>
            <a:r>
              <a:rPr lang="hi-IN" sz="800">
                <a:latin typeface="Arial" pitchFamily="34" charset="0"/>
                <a:cs typeface="Mangal" pitchFamily="2"/>
              </a:rPr>
              <a:t> </a:t>
            </a:r>
            <a:endParaRPr lang="en-US" sz="1400">
              <a:latin typeface="Arial" pitchFamily="34" charset="0"/>
              <a:cs typeface="Arial" pitchFamily="34" charset="0"/>
            </a:endParaRPr>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0972800" cy="7509748"/>
          </a:xfrm>
          <a:prstGeom prst="rect">
            <a:avLst/>
          </a:prstGeom>
          <a:noFill/>
        </p:spPr>
        <p:txBody>
          <a:bodyPr wrap="square" rtlCol="0">
            <a:spAutoFit/>
          </a:bodyPr>
          <a:lstStyle/>
          <a:p>
            <a:pPr fontAlgn="base">
              <a:spcBef>
                <a:spcPct val="0"/>
              </a:spcBef>
              <a:spcAft>
                <a:spcPct val="0"/>
              </a:spcAft>
            </a:pPr>
            <a:r>
              <a:rPr lang="hi-IN" sz="2000" b="1" u="sng">
                <a:solidFill>
                  <a:srgbClr val="202124"/>
                </a:solidFill>
                <a:latin typeface="inherit"/>
                <a:cs typeface="Mangal" pitchFamily="2"/>
              </a:rPr>
              <a:t>मानकीकृत पेपर पैटर्न क्या है:</a:t>
            </a:r>
            <a:endParaRPr lang="en-US" sz="2000" b="1" u="sng">
              <a:solidFill>
                <a:srgbClr val="202124"/>
              </a:solidFill>
              <a:latin typeface="inherit"/>
              <a:cs typeface="Mangal" pitchFamily="2"/>
            </a:endParaRPr>
          </a:p>
          <a:p>
            <a:pPr fontAlgn="base">
              <a:lnSpc>
                <a:spcPct val="150000"/>
              </a:lnSpc>
              <a:spcBef>
                <a:spcPct val="0"/>
              </a:spcBef>
              <a:spcAft>
                <a:spcPct val="0"/>
              </a:spcAft>
            </a:pPr>
            <a:endParaRPr lang="en-US">
              <a:solidFill>
                <a:srgbClr val="202124"/>
              </a:solidFill>
              <a:latin typeface="inherit"/>
              <a:cs typeface="Mangal" pitchFamily="2"/>
            </a:endParaRPr>
          </a:p>
          <a:p>
            <a:pPr fontAlgn="base">
              <a:lnSpc>
                <a:spcPct val="150000"/>
              </a:lnSpc>
              <a:spcBef>
                <a:spcPct val="0"/>
              </a:spcBef>
              <a:spcAft>
                <a:spcPct val="0"/>
              </a:spcAft>
            </a:pPr>
            <a:r>
              <a:rPr lang="hi-IN">
                <a:solidFill>
                  <a:srgbClr val="202124"/>
                </a:solidFill>
                <a:latin typeface="inherit"/>
                <a:cs typeface="Mangal" pitchFamily="2"/>
              </a:rPr>
              <a:t>मानकीकृत बॉडी माप का उपयोग करके तैयार किए गए पेपर पैटर्न को मानकीकृत पेपर पैटर्न कहा जाता है। प्रशिक्षण और सिलाई स्कूलों में इस पद्धति का पालन किया जाता है</a:t>
            </a:r>
            <a:r>
              <a:rPr lang="en-US">
                <a:solidFill>
                  <a:srgbClr val="202124"/>
                </a:solidFill>
                <a:latin typeface="inherit"/>
                <a:cs typeface="Mangal" pitchFamily="2"/>
              </a:rPr>
              <a:t>|</a:t>
            </a:r>
            <a:r>
              <a:rPr lang="hi-IN">
                <a:latin typeface="Arial" pitchFamily="34" charset="0"/>
                <a:cs typeface="Mangal" pitchFamily="2"/>
              </a:rPr>
              <a:t> </a:t>
            </a:r>
            <a:endParaRPr lang="en-US" b="1" u="sng">
              <a:solidFill>
                <a:srgbClr val="202124"/>
              </a:solidFill>
              <a:latin typeface="inherit"/>
              <a:cs typeface="Mangal" pitchFamily="2"/>
            </a:endParaRPr>
          </a:p>
          <a:p>
            <a:pPr lvl="0" fontAlgn="base">
              <a:lnSpc>
                <a:spcPct val="150000"/>
              </a:lnSpc>
              <a:spcBef>
                <a:spcPct val="0"/>
              </a:spcBef>
              <a:spcAft>
                <a:spcPct val="0"/>
              </a:spcAft>
            </a:pPr>
            <a:r>
              <a:rPr lang="hi-IN" sz="2000" b="1">
                <a:solidFill>
                  <a:srgbClr val="202124"/>
                </a:solidFill>
                <a:latin typeface="inherit"/>
                <a:cs typeface="Mangal" pitchFamily="2"/>
              </a:rPr>
              <a:t>व्यक्तिगत पेपर पैटर्न क्या है: </a:t>
            </a:r>
            <a:endParaRPr lang="en-US" sz="2000" b="1">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किसी व्यक्ति विशेष का माप लिया जाता है और इन व्यक्तिगत मापों का उपयोग करके एक पैटर्न तैयार किया जाता है। किसी व्यक्ति विशेष के लिए तैयार किया गया पैटर्न किसी अन्य व्यक्ति को सूट नहीं करेगा। ये आम तौर पर घर और कुछ </a:t>
            </a:r>
            <a:r>
              <a:rPr lang="en-US">
                <a:solidFill>
                  <a:srgbClr val="202124"/>
                </a:solidFill>
                <a:latin typeface="inherit"/>
                <a:cs typeface="Mangal" pitchFamily="2"/>
              </a:rPr>
              <a:t>boutique  </a:t>
            </a:r>
            <a:r>
              <a:rPr lang="hi-IN">
                <a:solidFill>
                  <a:srgbClr val="202124"/>
                </a:solidFill>
                <a:latin typeface="inherit"/>
                <a:cs typeface="Mangal" pitchFamily="2"/>
              </a:rPr>
              <a:t>पर किए जाते हैं।</a:t>
            </a:r>
            <a:endParaRPr lang="en-US">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हालाँकि, व्यक्तिगत पैटर्न बनाते समय सभी सावधानियाँ बरती जाती हैं</a:t>
            </a:r>
            <a:r>
              <a:rPr lang="en-US">
                <a:solidFill>
                  <a:srgbClr val="202124"/>
                </a:solidFill>
                <a:latin typeface="inherit"/>
                <a:cs typeface="Mangal" pitchFamily="2"/>
              </a:rPr>
              <a:t>|</a:t>
            </a:r>
          </a:p>
          <a:p>
            <a:pPr lvl="0" fontAlgn="base">
              <a:spcBef>
                <a:spcPct val="0"/>
              </a:spcBef>
              <a:spcAft>
                <a:spcPct val="0"/>
              </a:spcAft>
            </a:pPr>
            <a:endParaRPr lang="en-US" sz="1600" b="1">
              <a:solidFill>
                <a:srgbClr val="202124"/>
              </a:solidFill>
              <a:latin typeface="inherit"/>
              <a:cs typeface="Mangal" pitchFamily="2"/>
            </a:endParaRPr>
          </a:p>
          <a:p>
            <a:pPr lvl="0" fontAlgn="base">
              <a:spcBef>
                <a:spcPct val="0"/>
              </a:spcBef>
              <a:spcAft>
                <a:spcPct val="0"/>
              </a:spcAft>
            </a:pPr>
            <a:r>
              <a:rPr lang="hi-IN" sz="2000" b="1" u="sng">
                <a:solidFill>
                  <a:srgbClr val="202124"/>
                </a:solidFill>
                <a:latin typeface="inherit"/>
                <a:cs typeface="Mangal" pitchFamily="2"/>
              </a:rPr>
              <a:t>रेडीमेड पैटर्न क्या है: </a:t>
            </a:r>
            <a:endParaRPr lang="en-US" sz="2000" b="1" u="sng">
              <a:solidFill>
                <a:srgbClr val="202124"/>
              </a:solidFill>
              <a:latin typeface="inherit"/>
              <a:cs typeface="Mangal" pitchFamily="2"/>
            </a:endParaRPr>
          </a:p>
          <a:p>
            <a:pPr lvl="0" fontAlgn="base">
              <a:lnSpc>
                <a:spcPct val="150000"/>
              </a:lnSpc>
              <a:spcBef>
                <a:spcPct val="0"/>
              </a:spcBef>
              <a:spcAft>
                <a:spcPct val="0"/>
              </a:spcAft>
            </a:pPr>
            <a:endParaRPr lang="en-US">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ये एक प्रकार के ट्रेसिंग पेपर का उपयोग करके बनाए जाते हैं। इन्हें बाज़ार से खरीदा जा सकता है और ये उन लोगों के लिए अधिक उपयोगी हैं जो सिलाई तो कर सकते हैं, लेकिन ड्राफ्टिंग नहीं कर सकते। इन्हें रेडीमेड खरीदा जा सकता है और आसानी से  कपड़े पर रखकर और तदनुसार काटकर और सिलाई करके उपयोग किया जा सकता है।</a:t>
            </a:r>
            <a:endParaRPr lang="en-US" b="1" u="sng">
              <a:solidFill>
                <a:srgbClr val="202124"/>
              </a:solidFill>
              <a:latin typeface="inherit"/>
              <a:cs typeface="Mangal" pitchFamily="2"/>
            </a:endParaRPr>
          </a:p>
          <a:p>
            <a:pPr lvl="0" fontAlgn="base">
              <a:lnSpc>
                <a:spcPct val="150000"/>
              </a:lnSpc>
              <a:spcBef>
                <a:spcPct val="0"/>
              </a:spcBef>
              <a:spcAft>
                <a:spcPct val="0"/>
              </a:spcAft>
            </a:pPr>
            <a:r>
              <a:rPr lang="hi-IN">
                <a:solidFill>
                  <a:srgbClr val="202124"/>
                </a:solidFill>
                <a:latin typeface="inherit"/>
                <a:cs typeface="Mangal" pitchFamily="2"/>
              </a:rPr>
              <a:t> </a:t>
            </a:r>
            <a:endParaRPr lang="en-US">
              <a:solidFill>
                <a:srgbClr val="202124"/>
              </a:solidFill>
              <a:latin typeface="inherit"/>
              <a:cs typeface="Mangal" pitchFamily="2"/>
            </a:endParaRPr>
          </a:p>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297686" y="228600"/>
            <a:ext cx="1537665" cy="369332"/>
          </a:xfrm>
          <a:prstGeom prst="rect">
            <a:avLst/>
          </a:prstGeom>
          <a:noFill/>
        </p:spPr>
        <p:txBody>
          <a:bodyPr wrap="none" rtlCol="0">
            <a:spAutoFit/>
          </a:bodyPr>
          <a:lstStyle/>
          <a:p>
            <a:r>
              <a:rPr lang="en-US" b="1" u="sng"/>
              <a:t>LADIES KURTA</a:t>
            </a:r>
          </a:p>
        </p:txBody>
      </p:sp>
      <p:sp>
        <p:nvSpPr>
          <p:cNvPr id="4" name="TextBox 3"/>
          <p:cNvSpPr txBox="1"/>
          <p:nvPr/>
        </p:nvSpPr>
        <p:spPr>
          <a:xfrm>
            <a:off x="274326" y="533400"/>
            <a:ext cx="1948803" cy="369332"/>
          </a:xfrm>
          <a:prstGeom prst="rect">
            <a:avLst/>
          </a:prstGeom>
          <a:noFill/>
        </p:spPr>
        <p:txBody>
          <a:bodyPr wrap="none" rtlCol="0">
            <a:spAutoFit/>
          </a:bodyPr>
          <a:lstStyle/>
          <a:p>
            <a:r>
              <a:rPr lang="en-US" b="1"/>
              <a:t>MEASUREMENTS -</a:t>
            </a:r>
          </a:p>
        </p:txBody>
      </p:sp>
      <p:sp>
        <p:nvSpPr>
          <p:cNvPr id="8" name="Rectangle 7"/>
          <p:cNvSpPr/>
          <p:nvPr/>
        </p:nvSpPr>
        <p:spPr>
          <a:xfrm>
            <a:off x="548640" y="990608"/>
            <a:ext cx="9966960" cy="3693319"/>
          </a:xfrm>
          <a:prstGeom prst="rect">
            <a:avLst/>
          </a:prstGeom>
        </p:spPr>
        <p:txBody>
          <a:bodyPr wrap="square">
            <a:spAutoFit/>
          </a:bodyPr>
          <a:lstStyle/>
          <a:p>
            <a:pPr algn="just"/>
            <a:r>
              <a:rPr lang="en-US"/>
              <a:t>• Length of Kurta  -  40"</a:t>
            </a:r>
          </a:p>
          <a:p>
            <a:pPr algn="just"/>
            <a:r>
              <a:rPr lang="en-US"/>
              <a:t>•  Chest                  -   34"</a:t>
            </a:r>
          </a:p>
          <a:p>
            <a:pPr algn="just"/>
            <a:r>
              <a:rPr lang="en-US"/>
              <a:t>• Waist                   -   30"</a:t>
            </a:r>
          </a:p>
          <a:p>
            <a:pPr algn="just"/>
            <a:r>
              <a:rPr lang="en-US"/>
              <a:t>• Hip                       -   36"</a:t>
            </a:r>
          </a:p>
          <a:p>
            <a:pPr algn="just"/>
            <a:r>
              <a:rPr lang="en-US"/>
              <a:t>•  Shoulder            -   14"</a:t>
            </a:r>
          </a:p>
          <a:p>
            <a:pPr algn="just"/>
            <a:r>
              <a:rPr lang="en-US"/>
              <a:t>•  Armhole             -   14"</a:t>
            </a:r>
          </a:p>
          <a:p>
            <a:pPr algn="just"/>
            <a:r>
              <a:rPr lang="en-US"/>
              <a:t>• Front neck          -    7"</a:t>
            </a:r>
          </a:p>
          <a:p>
            <a:pPr algn="just"/>
            <a:r>
              <a:rPr lang="en-US"/>
              <a:t>• Back neck            -   6"</a:t>
            </a:r>
          </a:p>
          <a:p>
            <a:pPr algn="just"/>
            <a:r>
              <a:rPr lang="en-US"/>
              <a:t>• Sleeve Length      -   18"</a:t>
            </a:r>
          </a:p>
          <a:p>
            <a:pPr algn="just"/>
            <a:r>
              <a:rPr lang="en-US"/>
              <a:t>•Sleeves Round      -   8"</a:t>
            </a:r>
          </a:p>
          <a:p>
            <a:r>
              <a:rPr lang="en-US" b="1" u="sng"/>
              <a:t>                            </a:t>
            </a:r>
          </a:p>
          <a:p>
            <a:endParaRPr lang="en-US"/>
          </a:p>
          <a:p>
            <a:endParaRPr lang="en-US"/>
          </a:p>
        </p:txBody>
      </p:sp>
      <p:sp>
        <p:nvSpPr>
          <p:cNvPr id="15" name="TextBox 14"/>
          <p:cNvSpPr txBox="1"/>
          <p:nvPr/>
        </p:nvSpPr>
        <p:spPr>
          <a:xfrm>
            <a:off x="182880" y="3733800"/>
            <a:ext cx="1303562" cy="369332"/>
          </a:xfrm>
          <a:prstGeom prst="rect">
            <a:avLst/>
          </a:prstGeom>
          <a:noFill/>
        </p:spPr>
        <p:txBody>
          <a:bodyPr wrap="none" rtlCol="0">
            <a:spAutoFit/>
          </a:bodyPr>
          <a:lstStyle/>
          <a:p>
            <a:r>
              <a:rPr lang="en-US" b="1"/>
              <a:t>DRAFTING -</a:t>
            </a:r>
          </a:p>
        </p:txBody>
      </p:sp>
      <p:sp>
        <p:nvSpPr>
          <p:cNvPr id="16" name="Rectangle 15"/>
          <p:cNvSpPr/>
          <p:nvPr/>
        </p:nvSpPr>
        <p:spPr>
          <a:xfrm>
            <a:off x="457200" y="4038607"/>
            <a:ext cx="7863840" cy="2585323"/>
          </a:xfrm>
          <a:prstGeom prst="rect">
            <a:avLst/>
          </a:prstGeom>
        </p:spPr>
        <p:txBody>
          <a:bodyPr wrap="square">
            <a:spAutoFit/>
          </a:bodyPr>
          <a:lstStyle/>
          <a:p>
            <a:pPr algn="just"/>
            <a:r>
              <a:rPr lang="en-US"/>
              <a:t>• Length of Kurta  =   40 " +3 “(Folding +Stitching margin) = 43</a:t>
            </a:r>
          </a:p>
          <a:p>
            <a:pPr algn="just"/>
            <a:endParaRPr lang="en-US"/>
          </a:p>
          <a:p>
            <a:pPr algn="just"/>
            <a:r>
              <a:rPr lang="en-US"/>
              <a:t>•  Chest                 =    34"÷ 4+2 (Stitching margin) = 8.5+2</a:t>
            </a:r>
          </a:p>
          <a:p>
            <a:pPr algn="just"/>
            <a:endParaRPr lang="en-US"/>
          </a:p>
          <a:p>
            <a:pPr algn="just"/>
            <a:r>
              <a:rPr lang="en-US"/>
              <a:t>• Waist                 =   30"÷4+2 (Stitching margin) = 7.5+2</a:t>
            </a:r>
          </a:p>
          <a:p>
            <a:pPr algn="just"/>
            <a:endParaRPr lang="en-US"/>
          </a:p>
          <a:p>
            <a:pPr algn="just"/>
            <a:r>
              <a:rPr lang="en-US"/>
              <a:t>• Hip                     =    36"÷4+2 (Stitching margin) = 9+2</a:t>
            </a:r>
          </a:p>
          <a:p>
            <a:pPr algn="just"/>
            <a:endParaRPr lang="en-US"/>
          </a:p>
          <a:p>
            <a:pPr algn="just"/>
            <a:r>
              <a:rPr lang="en-US"/>
              <a:t>•  Shoulder          =   14 "÷2</a:t>
            </a:r>
          </a:p>
        </p:txBody>
      </p:sp>
      <p:sp>
        <p:nvSpPr>
          <p:cNvPr id="18" name="Rectangle 17"/>
          <p:cNvSpPr/>
          <p:nvPr/>
        </p:nvSpPr>
        <p:spPr>
          <a:xfrm>
            <a:off x="5580020" y="762000"/>
            <a:ext cx="4621265" cy="369332"/>
          </a:xfrm>
          <a:prstGeom prst="rect">
            <a:avLst/>
          </a:prstGeom>
        </p:spPr>
        <p:txBody>
          <a:bodyPr wrap="none">
            <a:spAutoFit/>
          </a:bodyPr>
          <a:lstStyle/>
          <a:p>
            <a:r>
              <a:rPr lang="en-US" b="1"/>
              <a:t>2.5 - Meters according to body measurements </a:t>
            </a:r>
          </a:p>
        </p:txBody>
      </p:sp>
      <p:pic>
        <p:nvPicPr>
          <p:cNvPr id="19" name="Picture 2" descr="Straight Kameez body draft"/>
          <p:cNvPicPr>
            <a:picLocks noChangeAspect="1" noChangeArrowheads="1"/>
          </p:cNvPicPr>
          <p:nvPr/>
        </p:nvPicPr>
        <p:blipFill>
          <a:blip r:embed="rId2"/>
          <a:srcRect/>
          <a:stretch>
            <a:fillRect/>
          </a:stretch>
        </p:blipFill>
        <p:spPr bwMode="auto">
          <a:xfrm>
            <a:off x="7406640" y="3810001"/>
            <a:ext cx="3383280" cy="28538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4" y="914400"/>
            <a:ext cx="4505785" cy="923330"/>
          </a:xfrm>
          <a:prstGeom prst="rect">
            <a:avLst/>
          </a:prstGeom>
          <a:noFill/>
        </p:spPr>
        <p:txBody>
          <a:bodyPr wrap="none" rtlCol="0">
            <a:spAutoFit/>
          </a:bodyPr>
          <a:lstStyle/>
          <a:p>
            <a:pPr>
              <a:buFont typeface="Arial" pitchFamily="34" charset="0"/>
              <a:buChar char="•"/>
            </a:pPr>
            <a:r>
              <a:rPr lang="en-US"/>
              <a:t>   Sleeves length - 5"</a:t>
            </a:r>
          </a:p>
          <a:p>
            <a:pPr>
              <a:buFont typeface="Arial" pitchFamily="34" charset="0"/>
              <a:buChar char="•"/>
            </a:pPr>
            <a:r>
              <a:rPr lang="en-US"/>
              <a:t>   Armhole- According to  chest measurement</a:t>
            </a:r>
          </a:p>
          <a:p>
            <a:pPr>
              <a:buFont typeface="Arial" pitchFamily="34" charset="0"/>
              <a:buChar char="•"/>
            </a:pPr>
            <a:r>
              <a:rPr lang="en-US"/>
              <a:t>   Sleeves round- 12"</a:t>
            </a:r>
          </a:p>
        </p:txBody>
      </p:sp>
      <p:sp>
        <p:nvSpPr>
          <p:cNvPr id="4" name="TextBox 3"/>
          <p:cNvSpPr txBox="1"/>
          <p:nvPr/>
        </p:nvSpPr>
        <p:spPr>
          <a:xfrm>
            <a:off x="3931927" y="685800"/>
            <a:ext cx="184731" cy="369332"/>
          </a:xfrm>
          <a:prstGeom prst="rect">
            <a:avLst/>
          </a:prstGeom>
          <a:noFill/>
        </p:spPr>
        <p:txBody>
          <a:bodyPr wrap="none" rtlCol="0">
            <a:spAutoFit/>
          </a:bodyPr>
          <a:lstStyle/>
          <a:p>
            <a:endParaRPr lang="en-US"/>
          </a:p>
        </p:txBody>
      </p:sp>
      <p:pic>
        <p:nvPicPr>
          <p:cNvPr id="1026" name="Picture 2" descr="https://lapparel.wordpress.com/wp-content/uploads/2015/09/sleeve_pattern.png"/>
          <p:cNvPicPr>
            <a:picLocks noChangeAspect="1" noChangeArrowheads="1"/>
          </p:cNvPicPr>
          <p:nvPr/>
        </p:nvPicPr>
        <p:blipFill>
          <a:blip r:embed="rId2"/>
          <a:srcRect/>
          <a:stretch>
            <a:fillRect/>
          </a:stretch>
        </p:blipFill>
        <p:spPr bwMode="auto">
          <a:xfrm>
            <a:off x="6858004" y="381000"/>
            <a:ext cx="2697480" cy="2362200"/>
          </a:xfrm>
          <a:prstGeom prst="rect">
            <a:avLst/>
          </a:prstGeom>
          <a:noFill/>
        </p:spPr>
      </p:pic>
      <p:sp>
        <p:nvSpPr>
          <p:cNvPr id="5" name="TextBox 4"/>
          <p:cNvSpPr txBox="1"/>
          <p:nvPr/>
        </p:nvSpPr>
        <p:spPr>
          <a:xfrm>
            <a:off x="182880" y="228607"/>
            <a:ext cx="2187778" cy="646331"/>
          </a:xfrm>
          <a:prstGeom prst="rect">
            <a:avLst/>
          </a:prstGeom>
          <a:noFill/>
        </p:spPr>
        <p:txBody>
          <a:bodyPr wrap="none" rtlCol="0">
            <a:spAutoFit/>
          </a:bodyPr>
          <a:lstStyle/>
          <a:p>
            <a:r>
              <a:rPr lang="en-US" b="1"/>
              <a:t>SLEEVES DRAFTING –</a:t>
            </a:r>
          </a:p>
          <a:p>
            <a:endParaRPr lang="en-US"/>
          </a:p>
        </p:txBody>
      </p:sp>
      <p:sp>
        <p:nvSpPr>
          <p:cNvPr id="6" name="Rectangle 5"/>
          <p:cNvSpPr/>
          <p:nvPr/>
        </p:nvSpPr>
        <p:spPr>
          <a:xfrm>
            <a:off x="365760" y="2514600"/>
            <a:ext cx="1303562" cy="369332"/>
          </a:xfrm>
          <a:prstGeom prst="rect">
            <a:avLst/>
          </a:prstGeom>
        </p:spPr>
        <p:txBody>
          <a:bodyPr wrap="none">
            <a:spAutoFit/>
          </a:bodyPr>
          <a:lstStyle/>
          <a:p>
            <a:r>
              <a:rPr lang="en-US" b="1"/>
              <a:t>DRAFTING -</a:t>
            </a:r>
          </a:p>
        </p:txBody>
      </p:sp>
      <p:sp>
        <p:nvSpPr>
          <p:cNvPr id="7" name="Rectangle 6"/>
          <p:cNvSpPr/>
          <p:nvPr/>
        </p:nvSpPr>
        <p:spPr>
          <a:xfrm>
            <a:off x="457200" y="3200403"/>
            <a:ext cx="9692640" cy="1477328"/>
          </a:xfrm>
          <a:prstGeom prst="rect">
            <a:avLst/>
          </a:prstGeom>
        </p:spPr>
        <p:txBody>
          <a:bodyPr wrap="square">
            <a:spAutoFit/>
          </a:bodyPr>
          <a:lstStyle/>
          <a:p>
            <a:pPr>
              <a:buFont typeface="Arial" pitchFamily="34" charset="0"/>
              <a:buChar char="•"/>
            </a:pPr>
            <a:r>
              <a:rPr lang="en-US"/>
              <a:t>  Sleeves length – 5"    = 5"+3" (According to folding and stitching maregin)</a:t>
            </a:r>
          </a:p>
          <a:p>
            <a:pPr>
              <a:buFont typeface="Arial" pitchFamily="34" charset="0"/>
              <a:buChar char="•"/>
            </a:pPr>
            <a:endParaRPr lang="en-US"/>
          </a:p>
          <a:p>
            <a:pPr>
              <a:buFont typeface="Arial" pitchFamily="34" charset="0"/>
              <a:buChar char="•"/>
            </a:pPr>
            <a:r>
              <a:rPr lang="en-US"/>
              <a:t>   Armhole- According to  chest measurement –(Formula- 36"÷6+1=7")</a:t>
            </a:r>
          </a:p>
          <a:p>
            <a:pPr>
              <a:buFont typeface="Arial" pitchFamily="34" charset="0"/>
              <a:buChar char="•"/>
            </a:pPr>
            <a:endParaRPr lang="en-US"/>
          </a:p>
          <a:p>
            <a:pPr>
              <a:buFont typeface="Arial" pitchFamily="34" charset="0"/>
              <a:buChar char="•"/>
            </a:pPr>
            <a:r>
              <a:rPr lang="en-US"/>
              <a:t>   Sleeves round- 12" –   12" + 1.5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0"/>
            <a:ext cx="9875520" cy="715962"/>
          </a:xfrm>
        </p:spPr>
        <p:txBody>
          <a:bodyPr>
            <a:normAutofit/>
          </a:bodyPr>
          <a:lstStyle/>
          <a:p>
            <a:r>
              <a:rPr lang="hi-IN" sz="3200" dirty="0">
                <a:solidFill>
                  <a:schemeClr val="tx2">
                    <a:lumMod val="60000"/>
                    <a:lumOff val="40000"/>
                  </a:schemeClr>
                </a:solidFill>
              </a:rPr>
              <a:t>पाठ्यक्रम की रूपरेखा</a:t>
            </a:r>
            <a:endParaRPr lang="en-IN" sz="3200" dirty="0">
              <a:solidFill>
                <a:schemeClr val="tx2">
                  <a:lumMod val="60000"/>
                  <a:lumOff val="40000"/>
                </a:schemeClr>
              </a:solidFill>
            </a:endParaRPr>
          </a:p>
        </p:txBody>
      </p:sp>
      <p:sp>
        <p:nvSpPr>
          <p:cNvPr id="3" name="Content Placeholder 2"/>
          <p:cNvSpPr>
            <a:spLocks noGrp="1"/>
          </p:cNvSpPr>
          <p:nvPr>
            <p:ph idx="1"/>
          </p:nvPr>
        </p:nvSpPr>
        <p:spPr>
          <a:xfrm>
            <a:off x="548640" y="715962"/>
            <a:ext cx="9875520" cy="6142038"/>
          </a:xfrm>
        </p:spPr>
        <p:txBody>
          <a:bodyPr>
            <a:normAutofit fontScale="92500" lnSpcReduction="10000"/>
          </a:bodyPr>
          <a:lstStyle/>
          <a:p>
            <a:r>
              <a:rPr lang="hi-IN" dirty="0"/>
              <a:t>माप की समझ: इंच टेप</a:t>
            </a:r>
            <a:endParaRPr lang="en-US" dirty="0"/>
          </a:p>
          <a:p>
            <a:r>
              <a:rPr lang="hi-IN" dirty="0"/>
              <a:t>शरीर का माप</a:t>
            </a:r>
            <a:endParaRPr lang="en-US" dirty="0"/>
          </a:p>
          <a:p>
            <a:r>
              <a:rPr lang="hi-IN" dirty="0"/>
              <a:t>मापन की विधि</a:t>
            </a:r>
            <a:endParaRPr lang="en-US" dirty="0"/>
          </a:p>
          <a:p>
            <a:r>
              <a:rPr lang="hi-IN" dirty="0"/>
              <a:t>सिलाई और कटाई के लिए उपयोग किए जाने वाले उपकरण </a:t>
            </a:r>
            <a:endParaRPr lang="en-US" dirty="0"/>
          </a:p>
          <a:p>
            <a:r>
              <a:rPr lang="hi-IN" dirty="0"/>
              <a:t>सिलाई मशीन का रखरखाव कैसे करें</a:t>
            </a:r>
            <a:endParaRPr lang="en-US" dirty="0"/>
          </a:p>
          <a:p>
            <a:r>
              <a:rPr lang="hi-IN" dirty="0"/>
              <a:t>सिलाई करते समय याद रखने योग्य बुनियादी बातें</a:t>
            </a:r>
            <a:endParaRPr lang="en-US" dirty="0"/>
          </a:p>
          <a:p>
            <a:r>
              <a:rPr lang="hi-IN" dirty="0"/>
              <a:t>पैटर्न क्या है</a:t>
            </a:r>
            <a:endParaRPr lang="en-US" dirty="0"/>
          </a:p>
          <a:p>
            <a:r>
              <a:rPr lang="hi-IN" dirty="0"/>
              <a:t>लेडीज़ कुर्ता</a:t>
            </a:r>
            <a:endParaRPr lang="en-US" dirty="0"/>
          </a:p>
          <a:p>
            <a:r>
              <a:rPr lang="hi-IN" dirty="0"/>
              <a:t>लेडीज़ पैंट</a:t>
            </a:r>
            <a:endParaRPr lang="en-US" dirty="0"/>
          </a:p>
          <a:p>
            <a:r>
              <a:rPr lang="hi-IN" dirty="0"/>
              <a:t>लेडीज़ सलवार</a:t>
            </a:r>
            <a:endParaRPr lang="en-US" dirty="0"/>
          </a:p>
          <a:p>
            <a:r>
              <a:rPr lang="hi-IN" dirty="0"/>
              <a:t>ब्लाउज</a:t>
            </a:r>
            <a:endParaRPr lang="en-US" dirty="0"/>
          </a:p>
          <a:p>
            <a:r>
              <a:rPr lang="hi-IN" dirty="0"/>
              <a:t>पेटीकोट</a:t>
            </a:r>
            <a:endParaRPr lang="en-IN" dirty="0"/>
          </a:p>
        </p:txBody>
      </p:sp>
    </p:spTree>
    <p:extLst>
      <p:ext uri="{BB962C8B-B14F-4D97-AF65-F5344CB8AC3E}">
        <p14:creationId xmlns:p14="http://schemas.microsoft.com/office/powerpoint/2010/main" val="32913507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rouser pant | Sewing techniques, Fashion sewing tutorials, Sewing  measurements"/>
          <p:cNvPicPr>
            <a:picLocks noChangeAspect="1" noChangeArrowheads="1"/>
          </p:cNvPicPr>
          <p:nvPr/>
        </p:nvPicPr>
        <p:blipFill>
          <a:blip r:embed="rId2" cstate="print"/>
          <a:srcRect/>
          <a:stretch>
            <a:fillRect/>
          </a:stretch>
        </p:blipFill>
        <p:spPr bwMode="auto">
          <a:xfrm>
            <a:off x="7863840" y="685800"/>
            <a:ext cx="2011680" cy="2771248"/>
          </a:xfrm>
          <a:prstGeom prst="rect">
            <a:avLst/>
          </a:prstGeom>
          <a:noFill/>
        </p:spPr>
      </p:pic>
      <p:sp>
        <p:nvSpPr>
          <p:cNvPr id="3" name="Rectangle 2"/>
          <p:cNvSpPr/>
          <p:nvPr/>
        </p:nvSpPr>
        <p:spPr>
          <a:xfrm>
            <a:off x="4297680" y="152407"/>
            <a:ext cx="1711046" cy="461665"/>
          </a:xfrm>
          <a:prstGeom prst="rect">
            <a:avLst/>
          </a:prstGeom>
        </p:spPr>
        <p:txBody>
          <a:bodyPr wrap="none">
            <a:spAutoFit/>
          </a:bodyPr>
          <a:lstStyle/>
          <a:p>
            <a:pPr algn="just"/>
            <a:r>
              <a:rPr lang="en-US" sz="2400" b="1" u="sng"/>
              <a:t>Ladies pant </a:t>
            </a:r>
          </a:p>
        </p:txBody>
      </p:sp>
      <p:sp>
        <p:nvSpPr>
          <p:cNvPr id="4" name="Rectangle 3"/>
          <p:cNvSpPr/>
          <p:nvPr/>
        </p:nvSpPr>
        <p:spPr>
          <a:xfrm>
            <a:off x="365760" y="762000"/>
            <a:ext cx="1529714" cy="369332"/>
          </a:xfrm>
          <a:prstGeom prst="rect">
            <a:avLst/>
          </a:prstGeom>
        </p:spPr>
        <p:txBody>
          <a:bodyPr wrap="none">
            <a:spAutoFit/>
          </a:bodyPr>
          <a:lstStyle/>
          <a:p>
            <a:r>
              <a:rPr lang="en-US" b="1"/>
              <a:t>Measurement</a:t>
            </a:r>
          </a:p>
        </p:txBody>
      </p:sp>
      <p:sp>
        <p:nvSpPr>
          <p:cNvPr id="5" name="Rectangle 4"/>
          <p:cNvSpPr/>
          <p:nvPr/>
        </p:nvSpPr>
        <p:spPr>
          <a:xfrm>
            <a:off x="365760" y="1219207"/>
            <a:ext cx="5673604" cy="2031325"/>
          </a:xfrm>
          <a:prstGeom prst="rect">
            <a:avLst/>
          </a:prstGeom>
        </p:spPr>
        <p:txBody>
          <a:bodyPr wrap="none">
            <a:spAutoFit/>
          </a:bodyPr>
          <a:lstStyle/>
          <a:p>
            <a:pPr algn="just">
              <a:buFont typeface="Arial" pitchFamily="34" charset="0"/>
              <a:buChar char="•"/>
            </a:pPr>
            <a:r>
              <a:rPr lang="en-US"/>
              <a:t>Full length of pant     -          42"</a:t>
            </a:r>
          </a:p>
          <a:p>
            <a:pPr algn="just">
              <a:buFont typeface="Arial" pitchFamily="34" charset="0"/>
              <a:buChar char="•"/>
            </a:pPr>
            <a:r>
              <a:rPr lang="en-US"/>
              <a:t> Waist                         -          30"</a:t>
            </a:r>
          </a:p>
          <a:p>
            <a:pPr algn="just">
              <a:buFont typeface="Arial" pitchFamily="34" charset="0"/>
              <a:buChar char="•"/>
            </a:pPr>
            <a:r>
              <a:rPr lang="en-US"/>
              <a:t> Hip                            -           34" </a:t>
            </a:r>
          </a:p>
          <a:p>
            <a:pPr algn="just">
              <a:buFont typeface="Arial" pitchFamily="34" charset="0"/>
              <a:buChar char="•"/>
            </a:pPr>
            <a:r>
              <a:rPr lang="en-US"/>
              <a:t>Crotch                        -           according to hip measurement</a:t>
            </a:r>
          </a:p>
          <a:p>
            <a:pPr algn="just">
              <a:buFont typeface="Arial" pitchFamily="34" charset="0"/>
              <a:buChar char="•"/>
            </a:pPr>
            <a:r>
              <a:rPr lang="en-US"/>
              <a:t>Thai                            -           22"</a:t>
            </a:r>
          </a:p>
          <a:p>
            <a:pPr algn="just">
              <a:buFont typeface="Arial" pitchFamily="34" charset="0"/>
              <a:buChar char="•"/>
            </a:pPr>
            <a:r>
              <a:rPr lang="en-US"/>
              <a:t>Knee                           -          18"</a:t>
            </a:r>
          </a:p>
          <a:p>
            <a:pPr algn="just">
              <a:buFont typeface="Arial" pitchFamily="34" charset="0"/>
              <a:buChar char="•"/>
            </a:pPr>
            <a:r>
              <a:rPr lang="en-US"/>
              <a:t>Bottom round          -           12 "</a:t>
            </a:r>
          </a:p>
        </p:txBody>
      </p:sp>
      <p:sp>
        <p:nvSpPr>
          <p:cNvPr id="6" name="Rectangle 5"/>
          <p:cNvSpPr/>
          <p:nvPr/>
        </p:nvSpPr>
        <p:spPr>
          <a:xfrm>
            <a:off x="457200" y="3276600"/>
            <a:ext cx="1303562" cy="369332"/>
          </a:xfrm>
          <a:prstGeom prst="rect">
            <a:avLst/>
          </a:prstGeom>
        </p:spPr>
        <p:txBody>
          <a:bodyPr wrap="none">
            <a:spAutoFit/>
          </a:bodyPr>
          <a:lstStyle/>
          <a:p>
            <a:r>
              <a:rPr lang="en-US" b="1"/>
              <a:t>DRAFTING -</a:t>
            </a:r>
          </a:p>
        </p:txBody>
      </p:sp>
      <p:sp>
        <p:nvSpPr>
          <p:cNvPr id="7" name="Rectangle 6"/>
          <p:cNvSpPr/>
          <p:nvPr/>
        </p:nvSpPr>
        <p:spPr>
          <a:xfrm>
            <a:off x="274320" y="3657608"/>
            <a:ext cx="9509760" cy="2031325"/>
          </a:xfrm>
          <a:prstGeom prst="rect">
            <a:avLst/>
          </a:prstGeom>
        </p:spPr>
        <p:txBody>
          <a:bodyPr wrap="square">
            <a:spAutoFit/>
          </a:bodyPr>
          <a:lstStyle/>
          <a:p>
            <a:pPr algn="just">
              <a:buFont typeface="Arial" pitchFamily="34" charset="0"/>
              <a:buChar char="•"/>
            </a:pPr>
            <a:r>
              <a:rPr lang="en-US"/>
              <a:t> length                         -         42" (With Belt) + 3 (folding and stitching margin)=</a:t>
            </a:r>
          </a:p>
          <a:p>
            <a:pPr algn="just">
              <a:buFont typeface="Arial" pitchFamily="34" charset="0"/>
              <a:buChar char="•"/>
            </a:pPr>
            <a:r>
              <a:rPr lang="en-US"/>
              <a:t> Waist                         -          30" ÷ 4 +1=8.5</a:t>
            </a:r>
          </a:p>
          <a:p>
            <a:pPr algn="just">
              <a:buFont typeface="Arial" pitchFamily="34" charset="0"/>
              <a:buChar char="•"/>
            </a:pPr>
            <a:r>
              <a:rPr lang="en-US"/>
              <a:t> Hip                            -           34" ÷4+3=11.5</a:t>
            </a:r>
          </a:p>
          <a:p>
            <a:pPr algn="just">
              <a:buFont typeface="Arial" pitchFamily="34" charset="0"/>
              <a:buChar char="•"/>
            </a:pPr>
            <a:r>
              <a:rPr lang="en-US"/>
              <a:t>Crotch                        -          34" ÷4+1.5 (according to hip measurement)=10+2(belt)</a:t>
            </a:r>
          </a:p>
          <a:p>
            <a:pPr algn="just">
              <a:buFont typeface="Arial" pitchFamily="34" charset="0"/>
              <a:buChar char="•"/>
            </a:pPr>
            <a:r>
              <a:rPr lang="en-US"/>
              <a:t>Thai                            -          22" ÷2=11</a:t>
            </a:r>
          </a:p>
          <a:p>
            <a:pPr algn="just">
              <a:buFont typeface="Arial" pitchFamily="34" charset="0"/>
              <a:buChar char="•"/>
            </a:pPr>
            <a:r>
              <a:rPr lang="en-US"/>
              <a:t>Knee                           -         18" ÷2=9</a:t>
            </a:r>
          </a:p>
          <a:p>
            <a:pPr algn="just">
              <a:buFont typeface="Arial" pitchFamily="34" charset="0"/>
              <a:buChar char="•"/>
            </a:pPr>
            <a:r>
              <a:rPr lang="en-US"/>
              <a:t>Bottom round          -          12 " ÷2=6</a:t>
            </a:r>
          </a:p>
        </p:txBody>
      </p:sp>
      <p:sp>
        <p:nvSpPr>
          <p:cNvPr id="8" name="Rectangle 7"/>
          <p:cNvSpPr/>
          <p:nvPr/>
        </p:nvSpPr>
        <p:spPr>
          <a:xfrm>
            <a:off x="274327" y="5715000"/>
            <a:ext cx="1838067" cy="369332"/>
          </a:xfrm>
          <a:prstGeom prst="rect">
            <a:avLst/>
          </a:prstGeom>
        </p:spPr>
        <p:txBody>
          <a:bodyPr wrap="none">
            <a:spAutoFit/>
          </a:bodyPr>
          <a:lstStyle/>
          <a:p>
            <a:r>
              <a:rPr lang="en-US" b="1"/>
              <a:t>BELT DRAFTING –</a:t>
            </a:r>
          </a:p>
        </p:txBody>
      </p:sp>
      <p:sp>
        <p:nvSpPr>
          <p:cNvPr id="9" name="Rectangle 8"/>
          <p:cNvSpPr/>
          <p:nvPr/>
        </p:nvSpPr>
        <p:spPr>
          <a:xfrm>
            <a:off x="1920240" y="6096007"/>
            <a:ext cx="1837106" cy="646331"/>
          </a:xfrm>
          <a:prstGeom prst="rect">
            <a:avLst/>
          </a:prstGeom>
        </p:spPr>
        <p:txBody>
          <a:bodyPr wrap="none">
            <a:spAutoFit/>
          </a:bodyPr>
          <a:lstStyle/>
          <a:p>
            <a:pPr>
              <a:buFont typeface="Arial" pitchFamily="34" charset="0"/>
              <a:buChar char="•"/>
            </a:pPr>
            <a:r>
              <a:rPr lang="en-US"/>
              <a:t>Full length – Belt</a:t>
            </a:r>
          </a:p>
          <a:p>
            <a:pPr>
              <a:buFont typeface="Arial" pitchFamily="34" charset="0"/>
              <a:buChar char="•"/>
            </a:pPr>
            <a:r>
              <a:rPr lang="en-US"/>
              <a:t>42-2+2 Margin</a:t>
            </a:r>
          </a:p>
        </p:txBody>
      </p:sp>
      <p:sp>
        <p:nvSpPr>
          <p:cNvPr id="10" name="Rectangle 9"/>
          <p:cNvSpPr/>
          <p:nvPr/>
        </p:nvSpPr>
        <p:spPr>
          <a:xfrm>
            <a:off x="5212080" y="6096000"/>
            <a:ext cx="402336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2+2=4 Belt width</a:t>
            </a:r>
          </a:p>
        </p:txBody>
      </p:sp>
      <p:cxnSp>
        <p:nvCxnSpPr>
          <p:cNvPr id="19" name="Straight Arrow Connector 18"/>
          <p:cNvCxnSpPr/>
          <p:nvPr/>
        </p:nvCxnSpPr>
        <p:spPr>
          <a:xfrm flipV="1">
            <a:off x="5577840" y="5715000"/>
            <a:ext cx="100584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492247" y="5562600"/>
            <a:ext cx="2384435" cy="369332"/>
          </a:xfrm>
          <a:prstGeom prst="rect">
            <a:avLst/>
          </a:prstGeom>
          <a:noFill/>
        </p:spPr>
        <p:txBody>
          <a:bodyPr wrap="none" rtlCol="0">
            <a:spAutoFit/>
          </a:bodyPr>
          <a:lstStyle/>
          <a:p>
            <a:r>
              <a:rPr lang="en-US"/>
              <a:t>Length according to hip</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89129" y="685800"/>
            <a:ext cx="828175" cy="369332"/>
          </a:xfrm>
          <a:prstGeom prst="rect">
            <a:avLst/>
          </a:prstGeom>
          <a:noFill/>
        </p:spPr>
        <p:txBody>
          <a:bodyPr wrap="none" rtlCol="0">
            <a:spAutoFit/>
          </a:bodyPr>
          <a:lstStyle/>
          <a:p>
            <a:r>
              <a:rPr lang="en-US" b="1" u="sng"/>
              <a:t>Salwar</a:t>
            </a:r>
          </a:p>
        </p:txBody>
      </p:sp>
      <p:sp>
        <p:nvSpPr>
          <p:cNvPr id="3" name="Rectangle 2"/>
          <p:cNvSpPr/>
          <p:nvPr/>
        </p:nvSpPr>
        <p:spPr>
          <a:xfrm>
            <a:off x="182880" y="1143000"/>
            <a:ext cx="1529714" cy="369332"/>
          </a:xfrm>
          <a:prstGeom prst="rect">
            <a:avLst/>
          </a:prstGeom>
        </p:spPr>
        <p:txBody>
          <a:bodyPr wrap="none">
            <a:spAutoFit/>
          </a:bodyPr>
          <a:lstStyle/>
          <a:p>
            <a:r>
              <a:rPr lang="en-US" b="1"/>
              <a:t>Measurement</a:t>
            </a:r>
          </a:p>
        </p:txBody>
      </p:sp>
      <p:sp>
        <p:nvSpPr>
          <p:cNvPr id="4" name="Rectangle 3"/>
          <p:cNvSpPr/>
          <p:nvPr/>
        </p:nvSpPr>
        <p:spPr>
          <a:xfrm>
            <a:off x="2651769" y="2286000"/>
            <a:ext cx="962251" cy="369332"/>
          </a:xfrm>
          <a:prstGeom prst="rect">
            <a:avLst/>
          </a:prstGeom>
        </p:spPr>
        <p:txBody>
          <a:bodyPr wrap="none">
            <a:spAutoFit/>
          </a:bodyPr>
          <a:lstStyle/>
          <a:p>
            <a:r>
              <a:rPr lang="en-US" b="1" u="sng"/>
              <a:t>Drafting</a:t>
            </a:r>
          </a:p>
        </p:txBody>
      </p:sp>
      <p:sp>
        <p:nvSpPr>
          <p:cNvPr id="5" name="Rectangle 4"/>
          <p:cNvSpPr/>
          <p:nvPr/>
        </p:nvSpPr>
        <p:spPr>
          <a:xfrm>
            <a:off x="548640" y="3352800"/>
            <a:ext cx="5486400" cy="1754326"/>
          </a:xfrm>
          <a:prstGeom prst="rect">
            <a:avLst/>
          </a:prstGeom>
        </p:spPr>
        <p:txBody>
          <a:bodyPr>
            <a:spAutoFit/>
          </a:bodyPr>
          <a:lstStyle/>
          <a:p>
            <a:pPr algn="just">
              <a:buFont typeface="Arial" pitchFamily="34" charset="0"/>
              <a:buChar char="•"/>
            </a:pPr>
            <a:r>
              <a:rPr lang="en-US"/>
              <a:t>Full length of pant     -          42"</a:t>
            </a:r>
          </a:p>
          <a:p>
            <a:pPr algn="just">
              <a:buFont typeface="Arial" pitchFamily="34" charset="0"/>
              <a:buChar char="•"/>
            </a:pPr>
            <a:r>
              <a:rPr lang="en-US"/>
              <a:t>Waist                           -          30"</a:t>
            </a:r>
          </a:p>
          <a:p>
            <a:pPr algn="just">
              <a:buFont typeface="Arial" pitchFamily="34" charset="0"/>
              <a:buChar char="•"/>
            </a:pPr>
            <a:r>
              <a:rPr lang="en-US"/>
              <a:t>Hip                               -          36</a:t>
            </a:r>
          </a:p>
          <a:p>
            <a:pPr algn="just">
              <a:buFont typeface="Arial" pitchFamily="34" charset="0"/>
              <a:buChar char="•"/>
            </a:pPr>
            <a:r>
              <a:rPr lang="en-US"/>
              <a:t>Mohari                        -           6</a:t>
            </a:r>
          </a:p>
          <a:p>
            <a:pPr algn="just">
              <a:buFont typeface="Arial" pitchFamily="34" charset="0"/>
              <a:buChar char="•"/>
            </a:pPr>
            <a:r>
              <a:rPr lang="en-US"/>
              <a:t>Aasan                          -           14</a:t>
            </a:r>
          </a:p>
          <a:p>
            <a:pPr algn="just">
              <a:buFont typeface="Arial" pitchFamily="34" charset="0"/>
              <a:buChar char="•"/>
            </a:pPr>
            <a:r>
              <a:rPr lang="en-US"/>
              <a:t>Belt                              -            6</a:t>
            </a:r>
          </a:p>
        </p:txBody>
      </p:sp>
      <p:pic>
        <p:nvPicPr>
          <p:cNvPr id="1028" name="Picture 4" descr="16 Salwar drafting ideas | pants pattern, sewing clothes, sewing patterns"/>
          <p:cNvPicPr>
            <a:picLocks noChangeAspect="1" noChangeArrowheads="1"/>
          </p:cNvPicPr>
          <p:nvPr/>
        </p:nvPicPr>
        <p:blipFill>
          <a:blip r:embed="rId2"/>
          <a:srcRect/>
          <a:stretch>
            <a:fillRect/>
          </a:stretch>
        </p:blipFill>
        <p:spPr bwMode="auto">
          <a:xfrm>
            <a:off x="6035040" y="381000"/>
            <a:ext cx="4206240" cy="2895600"/>
          </a:xfrm>
          <a:prstGeom prst="rect">
            <a:avLst/>
          </a:prstGeom>
          <a:noFill/>
        </p:spPr>
      </p:pic>
      <p:pic>
        <p:nvPicPr>
          <p:cNvPr id="1030" name="Picture 6" descr="Patiala Salwar Sewing Tutorial | Style2Designer"/>
          <p:cNvPicPr>
            <a:picLocks noChangeAspect="1" noChangeArrowheads="1"/>
          </p:cNvPicPr>
          <p:nvPr/>
        </p:nvPicPr>
        <p:blipFill>
          <a:blip r:embed="rId3"/>
          <a:srcRect/>
          <a:stretch>
            <a:fillRect/>
          </a:stretch>
        </p:blipFill>
        <p:spPr bwMode="auto">
          <a:xfrm>
            <a:off x="6126480" y="3733806"/>
            <a:ext cx="4389120" cy="262274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80560" y="228600"/>
            <a:ext cx="1524776" cy="369332"/>
          </a:xfrm>
          <a:prstGeom prst="rect">
            <a:avLst/>
          </a:prstGeom>
          <a:noFill/>
        </p:spPr>
        <p:txBody>
          <a:bodyPr wrap="none" rtlCol="0">
            <a:spAutoFit/>
          </a:bodyPr>
          <a:lstStyle/>
          <a:p>
            <a:r>
              <a:rPr lang="en-US" b="1" u="sng"/>
              <a:t>Simple Blouse</a:t>
            </a:r>
          </a:p>
        </p:txBody>
      </p:sp>
      <p:pic>
        <p:nvPicPr>
          <p:cNvPr id="18434" name="Picture 2" descr="https://blogger.googleusercontent.com/img/b/R29vZ2xl/AVvXsEiILmUSPa3d6GvceH_Fwb6YTLmMgQhyphenhyphenJdx6vxISkcgNXqijyATEJoC6oBFgbsTUJiKejp_bxoIzwaepPY_Se3jjKfRtfpUx6sWv1X_ouMFuapqCYSZpk9rtvJIA69WEQny-Ng_OqYzhIZI/s1600/sari+blouse.jpg"/>
          <p:cNvPicPr>
            <a:picLocks noChangeAspect="1" noChangeArrowheads="1"/>
          </p:cNvPicPr>
          <p:nvPr/>
        </p:nvPicPr>
        <p:blipFill>
          <a:blip r:embed="rId2" cstate="print"/>
          <a:srcRect/>
          <a:stretch>
            <a:fillRect/>
          </a:stretch>
        </p:blipFill>
        <p:spPr bwMode="auto">
          <a:xfrm>
            <a:off x="6841097" y="1219201"/>
            <a:ext cx="4131706" cy="4467476"/>
          </a:xfrm>
          <a:prstGeom prst="rect">
            <a:avLst/>
          </a:prstGeom>
          <a:noFill/>
        </p:spPr>
      </p:pic>
      <p:sp>
        <p:nvSpPr>
          <p:cNvPr id="4" name="Rectangle 3"/>
          <p:cNvSpPr/>
          <p:nvPr/>
        </p:nvSpPr>
        <p:spPr>
          <a:xfrm>
            <a:off x="274320" y="685807"/>
            <a:ext cx="5486400" cy="2862322"/>
          </a:xfrm>
          <a:prstGeom prst="rect">
            <a:avLst/>
          </a:prstGeom>
        </p:spPr>
        <p:txBody>
          <a:bodyPr>
            <a:spAutoFit/>
          </a:bodyPr>
          <a:lstStyle/>
          <a:p>
            <a:pPr algn="just"/>
            <a:r>
              <a:rPr lang="en-US"/>
              <a:t>• Length of Kurta  -  14"</a:t>
            </a:r>
          </a:p>
          <a:p>
            <a:pPr algn="just"/>
            <a:r>
              <a:rPr lang="en-US"/>
              <a:t>•  Chest                  -   34"</a:t>
            </a:r>
          </a:p>
          <a:p>
            <a:pPr algn="just"/>
            <a:r>
              <a:rPr lang="en-US"/>
              <a:t>• Waist                   -   30"</a:t>
            </a:r>
          </a:p>
          <a:p>
            <a:pPr algn="just"/>
            <a:r>
              <a:rPr lang="en-US"/>
              <a:t>•  Shoulder            -   14"</a:t>
            </a:r>
          </a:p>
          <a:p>
            <a:pPr algn="just"/>
            <a:r>
              <a:rPr lang="en-US"/>
              <a:t>•  Armhole             -   14"</a:t>
            </a:r>
          </a:p>
          <a:p>
            <a:pPr algn="just"/>
            <a:r>
              <a:rPr lang="en-US"/>
              <a:t>• Front neck          -    7"</a:t>
            </a:r>
          </a:p>
          <a:p>
            <a:pPr algn="just"/>
            <a:r>
              <a:rPr lang="en-US"/>
              <a:t>• Back neck            -   6"</a:t>
            </a:r>
          </a:p>
          <a:p>
            <a:pPr algn="just"/>
            <a:r>
              <a:rPr lang="en-US"/>
              <a:t>• Sleeve Length      -   18"</a:t>
            </a:r>
          </a:p>
          <a:p>
            <a:pPr algn="just"/>
            <a:r>
              <a:rPr lang="en-US"/>
              <a:t>•Sleeves Round      -   8" </a:t>
            </a:r>
          </a:p>
          <a:p>
            <a:pPr algn="just"/>
            <a:r>
              <a:rPr lang="en-US"/>
              <a:t>• Bust point              - 10"</a:t>
            </a:r>
          </a:p>
        </p:txBody>
      </p:sp>
      <p:sp>
        <p:nvSpPr>
          <p:cNvPr id="5" name="Rectangle 4"/>
          <p:cNvSpPr/>
          <p:nvPr/>
        </p:nvSpPr>
        <p:spPr>
          <a:xfrm>
            <a:off x="0" y="4038608"/>
            <a:ext cx="7132320" cy="2862322"/>
          </a:xfrm>
          <a:prstGeom prst="rect">
            <a:avLst/>
          </a:prstGeom>
        </p:spPr>
        <p:txBody>
          <a:bodyPr wrap="square">
            <a:spAutoFit/>
          </a:bodyPr>
          <a:lstStyle/>
          <a:p>
            <a:pPr algn="just"/>
            <a:r>
              <a:rPr lang="en-US"/>
              <a:t>Length of Kurta    =  14" +3 “(Folding +Stitching margin) = 17 "</a:t>
            </a:r>
          </a:p>
          <a:p>
            <a:pPr algn="just"/>
            <a:endParaRPr lang="en-US"/>
          </a:p>
          <a:p>
            <a:pPr algn="just"/>
            <a:r>
              <a:rPr lang="en-US"/>
              <a:t>•  Chest                 =    34"÷ 4+2 (Stitching margin) = 8.5+2</a:t>
            </a:r>
          </a:p>
          <a:p>
            <a:pPr algn="just"/>
            <a:endParaRPr lang="en-US"/>
          </a:p>
          <a:p>
            <a:pPr algn="just"/>
            <a:r>
              <a:rPr lang="en-US"/>
              <a:t>• Waist                 =   30"÷4 = 7.5</a:t>
            </a:r>
          </a:p>
          <a:p>
            <a:pPr algn="just"/>
            <a:endParaRPr lang="en-US"/>
          </a:p>
          <a:p>
            <a:pPr algn="just"/>
            <a:r>
              <a:rPr lang="en-US"/>
              <a:t>•  Shoulder          =   14 "÷2 -1=6</a:t>
            </a:r>
          </a:p>
          <a:p>
            <a:pPr algn="just"/>
            <a:r>
              <a:rPr lang="en-US"/>
              <a:t> </a:t>
            </a:r>
          </a:p>
          <a:p>
            <a:pPr algn="just"/>
            <a:r>
              <a:rPr lang="en-US"/>
              <a:t>• Bust point         =   10“+.5=10.5</a:t>
            </a:r>
          </a:p>
          <a:p>
            <a:pPr algn="just"/>
            <a:endParaRPr lang="en-US"/>
          </a:p>
        </p:txBody>
      </p:sp>
      <p:sp>
        <p:nvSpPr>
          <p:cNvPr id="6" name="Rectangle 5"/>
          <p:cNvSpPr/>
          <p:nvPr/>
        </p:nvSpPr>
        <p:spPr>
          <a:xfrm>
            <a:off x="304800" y="3657600"/>
            <a:ext cx="1303562" cy="369332"/>
          </a:xfrm>
          <a:prstGeom prst="rect">
            <a:avLst/>
          </a:prstGeom>
        </p:spPr>
        <p:txBody>
          <a:bodyPr wrap="none">
            <a:spAutoFit/>
          </a:bodyPr>
          <a:lstStyle/>
          <a:p>
            <a:r>
              <a:rPr lang="en-US" b="1"/>
              <a:t>DRAFTING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6 kali Petticoat Ki Drafting || How To Make 4 Kali Petticoat ||"/>
          <p:cNvPicPr>
            <a:picLocks noChangeAspect="1" noChangeArrowheads="1"/>
          </p:cNvPicPr>
          <p:nvPr/>
        </p:nvPicPr>
        <p:blipFill>
          <a:blip r:embed="rId2"/>
          <a:srcRect t="13334" b="11667"/>
          <a:stretch>
            <a:fillRect/>
          </a:stretch>
        </p:blipFill>
        <p:spPr bwMode="auto">
          <a:xfrm>
            <a:off x="914400" y="1600200"/>
            <a:ext cx="9217152" cy="4800600"/>
          </a:xfrm>
          <a:prstGeom prst="rect">
            <a:avLst/>
          </a:prstGeom>
          <a:noFill/>
        </p:spPr>
      </p:pic>
      <p:sp>
        <p:nvSpPr>
          <p:cNvPr id="3" name="Rectangle 2"/>
          <p:cNvSpPr/>
          <p:nvPr/>
        </p:nvSpPr>
        <p:spPr>
          <a:xfrm>
            <a:off x="4023366" y="381000"/>
            <a:ext cx="2093073" cy="369332"/>
          </a:xfrm>
          <a:prstGeom prst="rect">
            <a:avLst/>
          </a:prstGeom>
        </p:spPr>
        <p:txBody>
          <a:bodyPr wrap="none">
            <a:spAutoFit/>
          </a:bodyPr>
          <a:lstStyle/>
          <a:p>
            <a:r>
              <a:rPr lang="en-US" b="1"/>
              <a:t>4 &amp; 6  kali petticoat</a:t>
            </a:r>
            <a:r>
              <a:rPr lang="en-US"/>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EIGOO 2 Pack Tape Measure Measuring Tape ，60 Inches Double Scales Rulers  for Body Weight Loss，Use for Body Fabric Sewing Tailor Cloth Knitting Vinyl  Home Craft Measurements，White&amp; Black : Amazon.in: Home &amp;"/>
          <p:cNvPicPr>
            <a:picLocks noChangeAspect="1" noChangeArrowheads="1"/>
          </p:cNvPicPr>
          <p:nvPr/>
        </p:nvPicPr>
        <p:blipFill>
          <a:blip r:embed="rId2"/>
          <a:srcRect/>
          <a:stretch>
            <a:fillRect/>
          </a:stretch>
        </p:blipFill>
        <p:spPr bwMode="auto">
          <a:xfrm>
            <a:off x="5943607" y="304806"/>
            <a:ext cx="4605339" cy="2611101"/>
          </a:xfrm>
          <a:prstGeom prst="rect">
            <a:avLst/>
          </a:prstGeom>
          <a:noFill/>
        </p:spPr>
      </p:pic>
      <p:sp>
        <p:nvSpPr>
          <p:cNvPr id="3" name="Rectangle 2"/>
          <p:cNvSpPr/>
          <p:nvPr/>
        </p:nvSpPr>
        <p:spPr>
          <a:xfrm>
            <a:off x="1781719" y="141699"/>
            <a:ext cx="6630895" cy="523220"/>
          </a:xfrm>
          <a:prstGeom prst="rect">
            <a:avLst/>
          </a:prstGeom>
        </p:spPr>
        <p:txBody>
          <a:bodyPr wrap="square">
            <a:spAutoFit/>
          </a:bodyPr>
          <a:lstStyle/>
          <a:p>
            <a:pPr algn="ctr"/>
            <a:r>
              <a:rPr lang="en-US" sz="2800" dirty="0"/>
              <a:t>Understanding of Measurement: Inch Tape</a:t>
            </a:r>
          </a:p>
        </p:txBody>
      </p:sp>
      <p:sp>
        <p:nvSpPr>
          <p:cNvPr id="7" name="Rectangle 6"/>
          <p:cNvSpPr/>
          <p:nvPr/>
        </p:nvSpPr>
        <p:spPr>
          <a:xfrm>
            <a:off x="0" y="228600"/>
            <a:ext cx="10607040" cy="1754326"/>
          </a:xfrm>
          <a:prstGeom prst="rect">
            <a:avLst/>
          </a:prstGeom>
        </p:spPr>
        <p:txBody>
          <a:bodyPr wrap="square">
            <a:spAutoFit/>
          </a:bodyPr>
          <a:lstStyle/>
          <a:p>
            <a:endParaRPr lang="en-US"/>
          </a:p>
          <a:p>
            <a:endParaRPr lang="en-US"/>
          </a:p>
          <a:p>
            <a:endParaRPr lang="en-US"/>
          </a:p>
          <a:p>
            <a:endParaRPr lang="en-US"/>
          </a:p>
          <a:p>
            <a:endParaRPr lang="en-US"/>
          </a:p>
          <a:p>
            <a:endParaRPr lang="en-US"/>
          </a:p>
        </p:txBody>
      </p:sp>
      <p:sp>
        <p:nvSpPr>
          <p:cNvPr id="8" name="TextBox 7"/>
          <p:cNvSpPr txBox="1"/>
          <p:nvPr/>
        </p:nvSpPr>
        <p:spPr>
          <a:xfrm>
            <a:off x="91440" y="989126"/>
            <a:ext cx="10515600" cy="549381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hi-IN" dirty="0"/>
              <a:t>एक इंचटेप में इंच और</a:t>
            </a:r>
            <a:r>
              <a:rPr lang="en-US" dirty="0"/>
              <a:t> </a:t>
            </a:r>
            <a:r>
              <a:rPr lang="hi-IN" dirty="0"/>
              <a:t>सेंटीमीटर</a:t>
            </a:r>
            <a:r>
              <a:rPr lang="en-US" dirty="0"/>
              <a:t> </a:t>
            </a:r>
            <a:r>
              <a:rPr lang="hi-IN" dirty="0"/>
              <a:t>दोनों होते हैं</a:t>
            </a:r>
            <a:r>
              <a:rPr lang="en-US" dirty="0"/>
              <a:t>|</a:t>
            </a:r>
            <a:r>
              <a:rPr lang="hi-IN" dirty="0"/>
              <a:t> </a:t>
            </a:r>
            <a:endParaRPr lang="en-US" dirty="0"/>
          </a:p>
          <a:p>
            <a:pPr marL="285750" indent="-285750">
              <a:lnSpc>
                <a:spcPct val="150000"/>
              </a:lnSpc>
              <a:buFont typeface="Arial" panose="020B0604020202020204" pitchFamily="34" charset="0"/>
              <a:buChar char="•"/>
            </a:pPr>
            <a:r>
              <a:rPr lang="en-US" dirty="0"/>
              <a:t>1 </a:t>
            </a:r>
            <a:r>
              <a:rPr lang="hi-IN" dirty="0"/>
              <a:t>इंच</a:t>
            </a:r>
            <a:r>
              <a:rPr lang="en-US" dirty="0"/>
              <a:t> </a:t>
            </a:r>
            <a:r>
              <a:rPr lang="hi-IN" dirty="0"/>
              <a:t>में</a:t>
            </a:r>
            <a:r>
              <a:rPr lang="en-US" dirty="0"/>
              <a:t> 8 </a:t>
            </a:r>
            <a:r>
              <a:rPr lang="hi-IN" dirty="0"/>
              <a:t>सुत होते हैं</a:t>
            </a:r>
            <a:r>
              <a:rPr lang="en-US" dirty="0"/>
              <a:t> |</a:t>
            </a:r>
            <a:r>
              <a:rPr lang="hi-IN" dirty="0"/>
              <a:t> </a:t>
            </a:r>
            <a:endParaRPr lang="en-US" dirty="0"/>
          </a:p>
          <a:p>
            <a:pPr marL="285750" indent="-285750">
              <a:lnSpc>
                <a:spcPct val="150000"/>
              </a:lnSpc>
              <a:buFont typeface="Arial" panose="020B0604020202020204" pitchFamily="34" charset="0"/>
              <a:buChar char="•"/>
            </a:pPr>
            <a:r>
              <a:rPr lang="en-US" dirty="0"/>
              <a:t>1 </a:t>
            </a:r>
            <a:r>
              <a:rPr lang="hi-IN" dirty="0"/>
              <a:t>इंच</a:t>
            </a:r>
            <a:r>
              <a:rPr lang="en-US" dirty="0"/>
              <a:t> </a:t>
            </a:r>
            <a:r>
              <a:rPr lang="hi-IN" dirty="0"/>
              <a:t>में</a:t>
            </a:r>
            <a:r>
              <a:rPr lang="en-US" dirty="0"/>
              <a:t> 2.54 </a:t>
            </a:r>
            <a:r>
              <a:rPr lang="hi-IN" dirty="0"/>
              <a:t>सेमी</a:t>
            </a:r>
            <a:r>
              <a:rPr lang="en-US" dirty="0"/>
              <a:t>.</a:t>
            </a:r>
            <a:r>
              <a:rPr lang="hi-IN" dirty="0"/>
              <a:t> होता हैं</a:t>
            </a:r>
            <a:endParaRPr lang="en-US" dirty="0"/>
          </a:p>
          <a:p>
            <a:pPr marL="285750" indent="-285750">
              <a:lnSpc>
                <a:spcPct val="150000"/>
              </a:lnSpc>
              <a:buFont typeface="Arial" panose="020B0604020202020204" pitchFamily="34" charset="0"/>
              <a:buChar char="•"/>
            </a:pPr>
            <a:r>
              <a:rPr lang="hi-IN" dirty="0"/>
              <a:t>इंचटेप की लम्बाई </a:t>
            </a:r>
            <a:r>
              <a:rPr lang="en-US" dirty="0"/>
              <a:t>152 </a:t>
            </a:r>
            <a:r>
              <a:rPr lang="hi-IN" dirty="0"/>
              <a:t>सेमी</a:t>
            </a:r>
            <a:r>
              <a:rPr lang="en-US" dirty="0"/>
              <a:t>. </a:t>
            </a:r>
            <a:r>
              <a:rPr lang="hi-IN" dirty="0"/>
              <a:t>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1 इंचटेप में 60 इंच  होते हैं</a:t>
            </a:r>
            <a:r>
              <a:rPr lang="en-US" dirty="0"/>
              <a:t> |</a:t>
            </a:r>
          </a:p>
          <a:p>
            <a:pPr marL="285750" indent="-285750">
              <a:lnSpc>
                <a:spcPct val="150000"/>
              </a:lnSpc>
              <a:buFont typeface="Arial" panose="020B0604020202020204" pitchFamily="34" charset="0"/>
              <a:buChar char="•"/>
            </a:pPr>
            <a:r>
              <a:rPr lang="hi-IN" dirty="0"/>
              <a:t>60 इंच में</a:t>
            </a:r>
            <a:r>
              <a:rPr lang="en-US" dirty="0"/>
              <a:t> 152 </a:t>
            </a:r>
            <a:r>
              <a:rPr lang="hi-IN" dirty="0"/>
              <a:t>सेमी</a:t>
            </a:r>
            <a:r>
              <a:rPr lang="en-US" dirty="0"/>
              <a:t>. </a:t>
            </a:r>
            <a:r>
              <a:rPr lang="hi-IN" dirty="0"/>
              <a:t>होते हैं</a:t>
            </a:r>
            <a:r>
              <a:rPr lang="en-US" dirty="0"/>
              <a:t> |</a:t>
            </a:r>
          </a:p>
          <a:p>
            <a:pPr marL="285750" indent="-285750">
              <a:lnSpc>
                <a:spcPct val="150000"/>
              </a:lnSpc>
              <a:buFont typeface="Arial" panose="020B0604020202020204" pitchFamily="34" charset="0"/>
              <a:buChar char="•"/>
            </a:pPr>
            <a:r>
              <a:rPr lang="hi-IN" dirty="0"/>
              <a:t>1 इंचटेप में</a:t>
            </a:r>
            <a:r>
              <a:rPr lang="en-US" dirty="0"/>
              <a:t> 5 </a:t>
            </a:r>
            <a:r>
              <a:rPr lang="hi-IN" dirty="0"/>
              <a:t>फुट</a:t>
            </a:r>
            <a:r>
              <a:rPr lang="en-US" dirty="0"/>
              <a:t> </a:t>
            </a:r>
            <a:r>
              <a:rPr lang="hi-IN" dirty="0"/>
              <a:t>होते हैं</a:t>
            </a:r>
            <a:r>
              <a:rPr lang="en-US" dirty="0"/>
              <a:t> |</a:t>
            </a:r>
          </a:p>
          <a:p>
            <a:pPr marL="285750" indent="-285750">
              <a:lnSpc>
                <a:spcPct val="150000"/>
              </a:lnSpc>
              <a:buFont typeface="Arial" panose="020B0604020202020204" pitchFamily="34" charset="0"/>
              <a:buChar char="•"/>
            </a:pPr>
            <a:r>
              <a:rPr lang="en-US" dirty="0"/>
              <a:t>5 </a:t>
            </a:r>
            <a:r>
              <a:rPr lang="hi-IN" dirty="0"/>
              <a:t>फुट</a:t>
            </a:r>
            <a:r>
              <a:rPr lang="en-US" dirty="0"/>
              <a:t> </a:t>
            </a:r>
            <a:r>
              <a:rPr lang="hi-IN" dirty="0"/>
              <a:t>में</a:t>
            </a:r>
            <a:r>
              <a:rPr lang="en-US" dirty="0"/>
              <a:t> </a:t>
            </a:r>
            <a:r>
              <a:rPr lang="hi-IN" dirty="0"/>
              <a:t>60 इंच 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सवा इंच में</a:t>
            </a:r>
            <a:r>
              <a:rPr lang="en-US" dirty="0"/>
              <a:t> 0</a:t>
            </a:r>
            <a:r>
              <a:rPr lang="hi-IN" dirty="0"/>
              <a:t>.25 इंच 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आधा इंच में </a:t>
            </a:r>
            <a:r>
              <a:rPr lang="en-US" dirty="0"/>
              <a:t>0</a:t>
            </a:r>
            <a:r>
              <a:rPr lang="hi-IN" dirty="0"/>
              <a:t>.4 इंच 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पौना</a:t>
            </a:r>
            <a:r>
              <a:rPr lang="en-US" dirty="0"/>
              <a:t> </a:t>
            </a:r>
            <a:r>
              <a:rPr lang="hi-IN" dirty="0"/>
              <a:t>इंच में .</a:t>
            </a:r>
            <a:r>
              <a:rPr lang="en-US" dirty="0"/>
              <a:t>75</a:t>
            </a:r>
            <a:r>
              <a:rPr lang="hi-IN" dirty="0"/>
              <a:t> इंच 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1 मीटर में</a:t>
            </a:r>
            <a:r>
              <a:rPr lang="en-US" dirty="0"/>
              <a:t> 100</a:t>
            </a:r>
            <a:r>
              <a:rPr lang="hi-IN" dirty="0"/>
              <a:t> सेमी</a:t>
            </a:r>
            <a:r>
              <a:rPr lang="en-US" dirty="0"/>
              <a:t>. </a:t>
            </a:r>
            <a:r>
              <a:rPr lang="hi-IN" dirty="0"/>
              <a:t>होता है</a:t>
            </a:r>
            <a:r>
              <a:rPr lang="en-US" dirty="0"/>
              <a:t> |</a:t>
            </a:r>
            <a:r>
              <a:rPr lang="hi-IN" dirty="0"/>
              <a:t> </a:t>
            </a:r>
            <a:endParaRPr lang="en-US" dirty="0"/>
          </a:p>
          <a:p>
            <a:pPr marL="285750" indent="-285750">
              <a:lnSpc>
                <a:spcPct val="150000"/>
              </a:lnSpc>
              <a:buFont typeface="Arial" panose="020B0604020202020204" pitchFamily="34" charset="0"/>
              <a:buChar char="•"/>
            </a:pPr>
            <a:r>
              <a:rPr lang="hi-IN" dirty="0"/>
              <a:t>1 मीटर में 39.3701 इंच</a:t>
            </a:r>
            <a:r>
              <a:rPr lang="en-US" dirty="0"/>
              <a:t> </a:t>
            </a:r>
            <a:r>
              <a:rPr lang="hi-IN" dirty="0"/>
              <a:t>होता है</a:t>
            </a:r>
            <a:r>
              <a:rPr lang="en-US" dirty="0"/>
              <a:t> |</a:t>
            </a:r>
            <a:r>
              <a:rPr lang="hi-IN" dirty="0"/>
              <a:t> </a:t>
            </a:r>
            <a:endParaRPr lang="en-US" dirty="0"/>
          </a:p>
        </p:txBody>
      </p:sp>
      <p:cxnSp>
        <p:nvCxnSpPr>
          <p:cNvPr id="10" name="Straight Connector 9"/>
          <p:cNvCxnSpPr/>
          <p:nvPr/>
        </p:nvCxnSpPr>
        <p:spPr>
          <a:xfrm>
            <a:off x="6583680" y="3048000"/>
            <a:ext cx="548640" cy="1588"/>
          </a:xfrm>
          <a:prstGeom prst="line">
            <a:avLst/>
          </a:prstGeom>
          <a:ln w="25400" cmpd="thickThi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6400804" y="3124201"/>
            <a:ext cx="873701" cy="369332"/>
          </a:xfrm>
          <a:prstGeom prst="rect">
            <a:avLst/>
          </a:prstGeom>
        </p:spPr>
        <p:txBody>
          <a:bodyPr wrap="square">
            <a:spAutoFit/>
          </a:bodyPr>
          <a:lstStyle/>
          <a:p>
            <a:r>
              <a:rPr lang="hi-IN" b="1"/>
              <a:t>1</a:t>
            </a:r>
            <a:r>
              <a:rPr lang="en-US" b="1"/>
              <a:t> inch</a:t>
            </a:r>
          </a:p>
        </p:txBody>
      </p:sp>
      <p:cxnSp>
        <p:nvCxnSpPr>
          <p:cNvPr id="13" name="Straight Arrow Connector 12"/>
          <p:cNvCxnSpPr/>
          <p:nvPr/>
        </p:nvCxnSpPr>
        <p:spPr>
          <a:xfrm flipV="1">
            <a:off x="7955280" y="2362200"/>
            <a:ext cx="73152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8686806" y="2209800"/>
            <a:ext cx="952505" cy="369332"/>
          </a:xfrm>
          <a:prstGeom prst="rect">
            <a:avLst/>
          </a:prstGeom>
        </p:spPr>
        <p:txBody>
          <a:bodyPr wrap="none">
            <a:spAutoFit/>
          </a:bodyPr>
          <a:lstStyle/>
          <a:p>
            <a:r>
              <a:rPr lang="hi-IN" dirty="0"/>
              <a:t>.4</a:t>
            </a:r>
            <a:r>
              <a:rPr lang="en-US" dirty="0"/>
              <a:t> inch</a:t>
            </a:r>
            <a:r>
              <a:rPr lang="hi-IN" dirty="0"/>
              <a:t> </a:t>
            </a:r>
            <a:endParaRPr lang="en-US" dirty="0"/>
          </a:p>
        </p:txBody>
      </p:sp>
      <p:sp>
        <p:nvSpPr>
          <p:cNvPr id="16" name="Rectangle 15"/>
          <p:cNvSpPr/>
          <p:nvPr/>
        </p:nvSpPr>
        <p:spPr>
          <a:xfrm>
            <a:off x="8686800" y="3429000"/>
            <a:ext cx="1085554" cy="369332"/>
          </a:xfrm>
          <a:prstGeom prst="rect">
            <a:avLst/>
          </a:prstGeom>
        </p:spPr>
        <p:txBody>
          <a:bodyPr wrap="none">
            <a:spAutoFit/>
          </a:bodyPr>
          <a:lstStyle/>
          <a:p>
            <a:r>
              <a:rPr lang="hi-IN"/>
              <a:t>.25</a:t>
            </a:r>
            <a:r>
              <a:rPr lang="en-US"/>
              <a:t> inch</a:t>
            </a:r>
            <a:r>
              <a:rPr lang="hi-IN"/>
              <a:t> </a:t>
            </a:r>
            <a:endParaRPr lang="en-US"/>
          </a:p>
        </p:txBody>
      </p:sp>
      <p:sp>
        <p:nvSpPr>
          <p:cNvPr id="17" name="Rectangle 16"/>
          <p:cNvSpPr/>
          <p:nvPr/>
        </p:nvSpPr>
        <p:spPr>
          <a:xfrm>
            <a:off x="7406640" y="3505200"/>
            <a:ext cx="1053494" cy="369332"/>
          </a:xfrm>
          <a:prstGeom prst="rect">
            <a:avLst/>
          </a:prstGeom>
        </p:spPr>
        <p:txBody>
          <a:bodyPr wrap="none">
            <a:spAutoFit/>
          </a:bodyPr>
          <a:lstStyle/>
          <a:p>
            <a:r>
              <a:rPr lang="hi-IN"/>
              <a:t>.</a:t>
            </a:r>
            <a:r>
              <a:rPr lang="en-US"/>
              <a:t>75 inch</a:t>
            </a:r>
            <a:r>
              <a:rPr lang="hi-IN"/>
              <a:t> </a:t>
            </a:r>
            <a:endParaRPr lang="en-US"/>
          </a:p>
        </p:txBody>
      </p:sp>
      <p:cxnSp>
        <p:nvCxnSpPr>
          <p:cNvPr id="19" name="Straight Arrow Connector 18"/>
          <p:cNvCxnSpPr/>
          <p:nvPr/>
        </p:nvCxnSpPr>
        <p:spPr>
          <a:xfrm>
            <a:off x="7863840" y="2743200"/>
            <a:ext cx="9144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7623999" y="2906852"/>
            <a:ext cx="762001" cy="2823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Body Measurement</a:t>
            </a:r>
            <a:br>
              <a:rPr lang="en-US" dirty="0"/>
            </a:br>
            <a:r>
              <a:rPr lang="en-US" sz="4000" dirty="0"/>
              <a:t>(</a:t>
            </a:r>
            <a:r>
              <a:rPr lang="hi-IN" sz="4000" dirty="0"/>
              <a:t>शरीर का माप</a:t>
            </a:r>
            <a:r>
              <a:rPr lang="en-US" sz="4000" dirty="0"/>
              <a:t>)</a:t>
            </a:r>
            <a:endParaRPr lang="en-IN" sz="4000" dirty="0"/>
          </a:p>
        </p:txBody>
      </p:sp>
    </p:spTree>
    <p:extLst>
      <p:ext uri="{BB962C8B-B14F-4D97-AF65-F5344CB8AC3E}">
        <p14:creationId xmlns:p14="http://schemas.microsoft.com/office/powerpoint/2010/main" val="2190701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Get the right measurement for Kurti before buying it Online (shop,  designer) - New Jersey (NJ) - City-Data Forum"/>
          <p:cNvPicPr>
            <a:picLocks noChangeAspect="1" noChangeArrowheads="1"/>
          </p:cNvPicPr>
          <p:nvPr/>
        </p:nvPicPr>
        <p:blipFill>
          <a:blip r:embed="rId2"/>
          <a:srcRect l="6889" t="4000" r="3555" b="6000"/>
          <a:stretch>
            <a:fillRect/>
          </a:stretch>
        </p:blipFill>
        <p:spPr bwMode="auto">
          <a:xfrm>
            <a:off x="2" y="685800"/>
            <a:ext cx="5679442" cy="3276600"/>
          </a:xfrm>
          <a:prstGeom prst="rect">
            <a:avLst/>
          </a:prstGeom>
          <a:noFill/>
        </p:spPr>
      </p:pic>
      <p:sp>
        <p:nvSpPr>
          <p:cNvPr id="3" name="TextBox 2"/>
          <p:cNvSpPr txBox="1"/>
          <p:nvPr/>
        </p:nvSpPr>
        <p:spPr>
          <a:xfrm>
            <a:off x="0" y="-30710"/>
            <a:ext cx="10972798" cy="523220"/>
          </a:xfrm>
          <a:prstGeom prst="rect">
            <a:avLst/>
          </a:prstGeom>
          <a:noFill/>
        </p:spPr>
        <p:txBody>
          <a:bodyPr wrap="square" rtlCol="0">
            <a:spAutoFit/>
          </a:bodyPr>
          <a:lstStyle/>
          <a:p>
            <a:pPr algn="ctr"/>
            <a:r>
              <a:rPr lang="en-US" sz="2800" b="1" dirty="0"/>
              <a:t>How to full body measurements</a:t>
            </a:r>
          </a:p>
        </p:txBody>
      </p:sp>
      <p:pic>
        <p:nvPicPr>
          <p:cNvPr id="4" name="Picture 10" descr="How to take your body measurements at home - 3DLOOK"/>
          <p:cNvPicPr>
            <a:picLocks noChangeAspect="1" noChangeArrowheads="1"/>
          </p:cNvPicPr>
          <p:nvPr/>
        </p:nvPicPr>
        <p:blipFill>
          <a:blip r:embed="rId3" cstate="print"/>
          <a:srcRect l="21161" t="7054"/>
          <a:stretch>
            <a:fillRect/>
          </a:stretch>
        </p:blipFill>
        <p:spPr bwMode="auto">
          <a:xfrm>
            <a:off x="8595363" y="0"/>
            <a:ext cx="2044067" cy="2590800"/>
          </a:xfrm>
          <a:prstGeom prst="rect">
            <a:avLst/>
          </a:prstGeom>
          <a:noFill/>
        </p:spPr>
      </p:pic>
      <p:pic>
        <p:nvPicPr>
          <p:cNvPr id="5" name="Picture 14" descr="HOW TO MEASURE YOUR BODY FOR CLOTHING — The Petite Pear Project"/>
          <p:cNvPicPr>
            <a:picLocks noChangeAspect="1" noChangeArrowheads="1"/>
          </p:cNvPicPr>
          <p:nvPr/>
        </p:nvPicPr>
        <p:blipFill>
          <a:blip r:embed="rId4"/>
          <a:srcRect/>
          <a:stretch>
            <a:fillRect/>
          </a:stretch>
        </p:blipFill>
        <p:spPr bwMode="auto">
          <a:xfrm>
            <a:off x="8503926" y="3048007"/>
            <a:ext cx="2171701" cy="2533651"/>
          </a:xfrm>
          <a:prstGeom prst="rect">
            <a:avLst/>
          </a:prstGeom>
          <a:noFill/>
        </p:spPr>
      </p:pic>
      <p:sp>
        <p:nvSpPr>
          <p:cNvPr id="6" name="TextBox 5"/>
          <p:cNvSpPr txBox="1"/>
          <p:nvPr/>
        </p:nvSpPr>
        <p:spPr>
          <a:xfrm>
            <a:off x="8532908" y="5715007"/>
            <a:ext cx="2086149" cy="646331"/>
          </a:xfrm>
          <a:prstGeom prst="rect">
            <a:avLst/>
          </a:prstGeom>
          <a:noFill/>
        </p:spPr>
        <p:txBody>
          <a:bodyPr wrap="none" rtlCol="0">
            <a:spAutoFit/>
          </a:bodyPr>
          <a:lstStyle/>
          <a:p>
            <a:r>
              <a:rPr lang="en-US" dirty="0"/>
              <a:t>Waist Measurement</a:t>
            </a:r>
          </a:p>
          <a:p>
            <a:endParaRPr lang="en-US" dirty="0"/>
          </a:p>
        </p:txBody>
      </p:sp>
      <p:pic>
        <p:nvPicPr>
          <p:cNvPr id="7" name="Picture 20" descr="Taking Accurate Body Measurements for ..."/>
          <p:cNvPicPr>
            <a:picLocks noChangeAspect="1" noChangeArrowheads="1"/>
          </p:cNvPicPr>
          <p:nvPr/>
        </p:nvPicPr>
        <p:blipFill>
          <a:blip r:embed="rId5"/>
          <a:srcRect/>
          <a:stretch>
            <a:fillRect/>
          </a:stretch>
        </p:blipFill>
        <p:spPr bwMode="auto">
          <a:xfrm>
            <a:off x="5577840" y="3276606"/>
            <a:ext cx="2571750" cy="2676525"/>
          </a:xfrm>
          <a:prstGeom prst="rect">
            <a:avLst/>
          </a:prstGeom>
          <a:noFill/>
        </p:spPr>
      </p:pic>
      <p:sp>
        <p:nvSpPr>
          <p:cNvPr id="8" name="TextBox 7"/>
          <p:cNvSpPr txBox="1"/>
          <p:nvPr/>
        </p:nvSpPr>
        <p:spPr>
          <a:xfrm>
            <a:off x="5852169" y="6096000"/>
            <a:ext cx="1880323" cy="369332"/>
          </a:xfrm>
          <a:prstGeom prst="rect">
            <a:avLst/>
          </a:prstGeom>
          <a:noFill/>
        </p:spPr>
        <p:txBody>
          <a:bodyPr wrap="none" rtlCol="0">
            <a:spAutoFit/>
          </a:bodyPr>
          <a:lstStyle/>
          <a:p>
            <a:r>
              <a:rPr lang="en-US"/>
              <a:t>Hip Measurement</a:t>
            </a:r>
          </a:p>
        </p:txBody>
      </p:sp>
      <p:sp>
        <p:nvSpPr>
          <p:cNvPr id="9" name="TextBox 8"/>
          <p:cNvSpPr txBox="1"/>
          <p:nvPr/>
        </p:nvSpPr>
        <p:spPr>
          <a:xfrm>
            <a:off x="8484811" y="2590800"/>
            <a:ext cx="2073324" cy="369332"/>
          </a:xfrm>
          <a:prstGeom prst="rect">
            <a:avLst/>
          </a:prstGeom>
          <a:noFill/>
        </p:spPr>
        <p:txBody>
          <a:bodyPr wrap="none" rtlCol="0">
            <a:spAutoFit/>
          </a:bodyPr>
          <a:lstStyle/>
          <a:p>
            <a:r>
              <a:rPr lang="en-US" dirty="0"/>
              <a:t>Chest Measurement</a:t>
            </a:r>
          </a:p>
        </p:txBody>
      </p:sp>
      <p:pic>
        <p:nvPicPr>
          <p:cNvPr id="10" name="Picture 28" descr="5 Ways to Take Body Measurements - wikiHow"/>
          <p:cNvPicPr>
            <a:picLocks noChangeAspect="1" noChangeArrowheads="1"/>
          </p:cNvPicPr>
          <p:nvPr/>
        </p:nvPicPr>
        <p:blipFill>
          <a:blip r:embed="rId6"/>
          <a:srcRect/>
          <a:stretch>
            <a:fillRect/>
          </a:stretch>
        </p:blipFill>
        <p:spPr bwMode="auto">
          <a:xfrm>
            <a:off x="731520" y="4114807"/>
            <a:ext cx="3749040" cy="2343151"/>
          </a:xfrm>
          <a:prstGeom prst="rect">
            <a:avLst/>
          </a:prstGeom>
          <a:noFill/>
        </p:spPr>
      </p:pic>
      <p:sp>
        <p:nvSpPr>
          <p:cNvPr id="11" name="TextBox 10"/>
          <p:cNvSpPr txBox="1"/>
          <p:nvPr/>
        </p:nvSpPr>
        <p:spPr>
          <a:xfrm>
            <a:off x="1554480" y="6488668"/>
            <a:ext cx="2402902" cy="369332"/>
          </a:xfrm>
          <a:prstGeom prst="rect">
            <a:avLst/>
          </a:prstGeom>
          <a:noFill/>
        </p:spPr>
        <p:txBody>
          <a:bodyPr wrap="none" rtlCol="0">
            <a:spAutoFit/>
          </a:bodyPr>
          <a:lstStyle/>
          <a:p>
            <a:r>
              <a:rPr lang="en-US" dirty="0"/>
              <a:t>Shoulder Measurement</a:t>
            </a:r>
          </a:p>
        </p:txBody>
      </p:sp>
      <p:pic>
        <p:nvPicPr>
          <p:cNvPr id="12" name="Picture 8" descr="Body Shape Calculator - What Body Type ..."/>
          <p:cNvPicPr>
            <a:picLocks noChangeAspect="1" noChangeArrowheads="1"/>
          </p:cNvPicPr>
          <p:nvPr/>
        </p:nvPicPr>
        <p:blipFill>
          <a:blip r:embed="rId7"/>
          <a:srcRect/>
          <a:stretch>
            <a:fillRect/>
          </a:stretch>
        </p:blipFill>
        <p:spPr bwMode="auto">
          <a:xfrm>
            <a:off x="5669287" y="685800"/>
            <a:ext cx="2868930" cy="21336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descr="A Guide to Measuring at Home – potapenkoyanchenko, natural waistline -  saroglobal.ir"/>
          <p:cNvPicPr>
            <a:picLocks noChangeAspect="1" noChangeArrowheads="1"/>
          </p:cNvPicPr>
          <p:nvPr/>
        </p:nvPicPr>
        <p:blipFill>
          <a:blip r:embed="rId2"/>
          <a:srcRect/>
          <a:stretch>
            <a:fillRect/>
          </a:stretch>
        </p:blipFill>
        <p:spPr bwMode="auto">
          <a:xfrm>
            <a:off x="182880" y="3886200"/>
            <a:ext cx="3017520" cy="2514600"/>
          </a:xfrm>
          <a:prstGeom prst="rect">
            <a:avLst/>
          </a:prstGeom>
          <a:noFill/>
        </p:spPr>
      </p:pic>
      <p:pic>
        <p:nvPicPr>
          <p:cNvPr id="3" name="Picture 6" descr="5 Ways to Take Body Measurements - wikiHow"/>
          <p:cNvPicPr>
            <a:picLocks noChangeAspect="1" noChangeArrowheads="1"/>
          </p:cNvPicPr>
          <p:nvPr/>
        </p:nvPicPr>
        <p:blipFill>
          <a:blip r:embed="rId3"/>
          <a:srcRect/>
          <a:stretch>
            <a:fillRect/>
          </a:stretch>
        </p:blipFill>
        <p:spPr bwMode="auto">
          <a:xfrm>
            <a:off x="3657602" y="3908565"/>
            <a:ext cx="3200400" cy="2568441"/>
          </a:xfrm>
          <a:prstGeom prst="rect">
            <a:avLst/>
          </a:prstGeom>
          <a:noFill/>
        </p:spPr>
      </p:pic>
      <p:pic>
        <p:nvPicPr>
          <p:cNvPr id="32770" name="Picture 2" descr="Pawan &amp; Pranav | Women Size Measurement"/>
          <p:cNvPicPr>
            <a:picLocks noChangeAspect="1" noChangeArrowheads="1"/>
          </p:cNvPicPr>
          <p:nvPr/>
        </p:nvPicPr>
        <p:blipFill>
          <a:blip r:embed="rId4"/>
          <a:srcRect/>
          <a:stretch>
            <a:fillRect/>
          </a:stretch>
        </p:blipFill>
        <p:spPr bwMode="auto">
          <a:xfrm>
            <a:off x="6675124" y="152400"/>
            <a:ext cx="3933768" cy="2386294"/>
          </a:xfrm>
          <a:prstGeom prst="rect">
            <a:avLst/>
          </a:prstGeom>
          <a:noFill/>
        </p:spPr>
      </p:pic>
      <p:pic>
        <p:nvPicPr>
          <p:cNvPr id="7" name="Picture 2" descr="Full Body Measurements For Women || How To Take Body Measurements For Dress"/>
          <p:cNvPicPr>
            <a:picLocks noChangeAspect="1" noChangeArrowheads="1"/>
          </p:cNvPicPr>
          <p:nvPr/>
        </p:nvPicPr>
        <p:blipFill>
          <a:blip r:embed="rId5"/>
          <a:srcRect l="51923"/>
          <a:stretch>
            <a:fillRect/>
          </a:stretch>
        </p:blipFill>
        <p:spPr bwMode="auto">
          <a:xfrm>
            <a:off x="3840480" y="152407"/>
            <a:ext cx="2651760" cy="2585465"/>
          </a:xfrm>
          <a:prstGeom prst="rect">
            <a:avLst/>
          </a:prstGeom>
          <a:noFill/>
        </p:spPr>
      </p:pic>
      <p:sp>
        <p:nvSpPr>
          <p:cNvPr id="8" name="TextBox 7"/>
          <p:cNvSpPr txBox="1"/>
          <p:nvPr/>
        </p:nvSpPr>
        <p:spPr>
          <a:xfrm>
            <a:off x="3383280" y="2743203"/>
            <a:ext cx="3931920" cy="369332"/>
          </a:xfrm>
          <a:prstGeom prst="rect">
            <a:avLst/>
          </a:prstGeom>
          <a:noFill/>
        </p:spPr>
        <p:txBody>
          <a:bodyPr wrap="square" rtlCol="0">
            <a:spAutoFit/>
          </a:bodyPr>
          <a:lstStyle/>
          <a:p>
            <a:r>
              <a:rPr lang="en-US" dirty="0"/>
              <a:t>Front-neck Depth Measurement</a:t>
            </a:r>
          </a:p>
        </p:txBody>
      </p:sp>
      <p:sp>
        <p:nvSpPr>
          <p:cNvPr id="9" name="TextBox 8"/>
          <p:cNvSpPr txBox="1"/>
          <p:nvPr/>
        </p:nvSpPr>
        <p:spPr>
          <a:xfrm>
            <a:off x="7040887" y="2590803"/>
            <a:ext cx="3931918" cy="369332"/>
          </a:xfrm>
          <a:prstGeom prst="rect">
            <a:avLst/>
          </a:prstGeom>
          <a:noFill/>
        </p:spPr>
        <p:txBody>
          <a:bodyPr wrap="square" rtlCol="0">
            <a:spAutoFit/>
          </a:bodyPr>
          <a:lstStyle/>
          <a:p>
            <a:r>
              <a:rPr lang="en-US" dirty="0"/>
              <a:t>Back-neck Depth Measurement</a:t>
            </a:r>
          </a:p>
        </p:txBody>
      </p:sp>
      <p:sp>
        <p:nvSpPr>
          <p:cNvPr id="10" name="TextBox 9"/>
          <p:cNvSpPr txBox="1"/>
          <p:nvPr/>
        </p:nvSpPr>
        <p:spPr>
          <a:xfrm>
            <a:off x="548646" y="6488668"/>
            <a:ext cx="2266967" cy="369332"/>
          </a:xfrm>
          <a:prstGeom prst="rect">
            <a:avLst/>
          </a:prstGeom>
          <a:noFill/>
        </p:spPr>
        <p:txBody>
          <a:bodyPr wrap="none" rtlCol="0">
            <a:spAutoFit/>
          </a:bodyPr>
          <a:lstStyle/>
          <a:p>
            <a:r>
              <a:rPr lang="en-US" dirty="0"/>
              <a:t>Shoulder to Waist-line</a:t>
            </a:r>
          </a:p>
        </p:txBody>
      </p:sp>
      <p:sp>
        <p:nvSpPr>
          <p:cNvPr id="12" name="Rectangle 11"/>
          <p:cNvSpPr/>
          <p:nvPr/>
        </p:nvSpPr>
        <p:spPr>
          <a:xfrm>
            <a:off x="4023360" y="6488668"/>
            <a:ext cx="2295500" cy="369332"/>
          </a:xfrm>
          <a:prstGeom prst="rect">
            <a:avLst/>
          </a:prstGeom>
        </p:spPr>
        <p:txBody>
          <a:bodyPr wrap="none">
            <a:spAutoFit/>
          </a:bodyPr>
          <a:lstStyle/>
          <a:p>
            <a:r>
              <a:rPr lang="en-US" dirty="0"/>
              <a:t>Shoulder to Bust-Point</a:t>
            </a:r>
          </a:p>
        </p:txBody>
      </p:sp>
      <p:sp>
        <p:nvSpPr>
          <p:cNvPr id="14" name="TextBox 13"/>
          <p:cNvSpPr txBox="1"/>
          <p:nvPr/>
        </p:nvSpPr>
        <p:spPr>
          <a:xfrm>
            <a:off x="8138166" y="6019800"/>
            <a:ext cx="2146229" cy="369332"/>
          </a:xfrm>
          <a:prstGeom prst="rect">
            <a:avLst/>
          </a:prstGeom>
          <a:noFill/>
        </p:spPr>
        <p:txBody>
          <a:bodyPr wrap="none" rtlCol="0">
            <a:spAutoFit/>
          </a:bodyPr>
          <a:lstStyle/>
          <a:p>
            <a:r>
              <a:rPr lang="en-US"/>
              <a:t>Sleeves Mesurement</a:t>
            </a:r>
          </a:p>
        </p:txBody>
      </p:sp>
      <p:pic>
        <p:nvPicPr>
          <p:cNvPr id="32772" name="Picture 4" descr="How To Take Measurements For Women - Yaly Couture"/>
          <p:cNvPicPr>
            <a:picLocks noChangeAspect="1" noChangeArrowheads="1"/>
          </p:cNvPicPr>
          <p:nvPr/>
        </p:nvPicPr>
        <p:blipFill>
          <a:blip r:embed="rId6"/>
          <a:srcRect/>
          <a:stretch>
            <a:fillRect/>
          </a:stretch>
        </p:blipFill>
        <p:spPr bwMode="auto">
          <a:xfrm>
            <a:off x="7589520" y="3886200"/>
            <a:ext cx="3017520" cy="2667000"/>
          </a:xfrm>
          <a:prstGeom prst="rect">
            <a:avLst/>
          </a:prstGeom>
          <a:noFill/>
        </p:spPr>
      </p:pic>
      <p:pic>
        <p:nvPicPr>
          <p:cNvPr id="32774" name="Picture 6" descr="Measurement Guide"/>
          <p:cNvPicPr>
            <a:picLocks noChangeAspect="1" noChangeArrowheads="1"/>
          </p:cNvPicPr>
          <p:nvPr/>
        </p:nvPicPr>
        <p:blipFill>
          <a:blip r:embed="rId7"/>
          <a:srcRect/>
          <a:stretch>
            <a:fillRect/>
          </a:stretch>
        </p:blipFill>
        <p:spPr bwMode="auto">
          <a:xfrm>
            <a:off x="182886" y="152406"/>
            <a:ext cx="3225707" cy="2276475"/>
          </a:xfrm>
          <a:prstGeom prst="rect">
            <a:avLst/>
          </a:prstGeom>
          <a:noFill/>
        </p:spPr>
      </p:pic>
      <p:sp>
        <p:nvSpPr>
          <p:cNvPr id="20" name="Rectangle 19"/>
          <p:cNvSpPr/>
          <p:nvPr/>
        </p:nvSpPr>
        <p:spPr>
          <a:xfrm>
            <a:off x="7955280" y="6488668"/>
            <a:ext cx="2370842" cy="369332"/>
          </a:xfrm>
          <a:prstGeom prst="rect">
            <a:avLst/>
          </a:prstGeom>
        </p:spPr>
        <p:txBody>
          <a:bodyPr wrap="none">
            <a:spAutoFit/>
          </a:bodyPr>
          <a:lstStyle/>
          <a:p>
            <a:r>
              <a:rPr lang="en-US"/>
              <a:t>Armhole Measurement</a:t>
            </a:r>
          </a:p>
        </p:txBody>
      </p:sp>
      <p:sp>
        <p:nvSpPr>
          <p:cNvPr id="22" name="TextBox 21"/>
          <p:cNvSpPr txBox="1"/>
          <p:nvPr/>
        </p:nvSpPr>
        <p:spPr>
          <a:xfrm>
            <a:off x="182887" y="2514600"/>
            <a:ext cx="2834109" cy="369332"/>
          </a:xfrm>
          <a:prstGeom prst="rect">
            <a:avLst/>
          </a:prstGeom>
          <a:noFill/>
        </p:spPr>
        <p:txBody>
          <a:bodyPr wrap="none" rtlCol="0">
            <a:spAutoFit/>
          </a:bodyPr>
          <a:lstStyle/>
          <a:p>
            <a:r>
              <a:rPr lang="en-US" dirty="0"/>
              <a:t>Half Shoulder Measurement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BODY MEASUREMENTS FOR SEWING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0" name="AutoShape 4" descr="BODY MEASUREMENTS FOR SEWING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2" name="AutoShape 6" descr="BODY MEASUREMENTS FOR SEWING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4" name="AutoShape 8" descr="BODY MEASUREMENTS FOR SEWING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06" name="AutoShape 10" descr="BODY MEASUREMENTS FOR SEWING ..."/>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2" name="AutoShape 16" descr="natural waistline - saroglobal.ir"/>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4" name="AutoShape 18" descr="natural waistline - saroglobal.ir"/>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16" name="AutoShape 20" descr="natural waistline - saroglobal.ir"/>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20" name="Picture 24" descr="How to take measurements for pants — Made by Rae"/>
          <p:cNvPicPr>
            <a:picLocks noChangeAspect="1" noChangeArrowheads="1"/>
          </p:cNvPicPr>
          <p:nvPr/>
        </p:nvPicPr>
        <p:blipFill>
          <a:blip r:embed="rId2" cstate="print"/>
          <a:srcRect l="19097" r="20226" b="5128"/>
          <a:stretch>
            <a:fillRect/>
          </a:stretch>
        </p:blipFill>
        <p:spPr bwMode="auto">
          <a:xfrm>
            <a:off x="8037102" y="3470187"/>
            <a:ext cx="2194560" cy="2819400"/>
          </a:xfrm>
          <a:prstGeom prst="rect">
            <a:avLst/>
          </a:prstGeom>
          <a:noFill/>
        </p:spPr>
      </p:pic>
      <p:sp>
        <p:nvSpPr>
          <p:cNvPr id="29730" name="AutoShape 34" descr="Pawan &amp; Pranav | Women Size Measurement"/>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32" name="AutoShape 36" descr="Pawan &amp; Pranav | Women Size Measurement"/>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9734" name="AutoShape 38" descr="Pawan &amp; Pranav | Women Size Measurement"/>
          <p:cNvSpPr>
            <a:spLocks noChangeAspect="1" noChangeArrowheads="1"/>
          </p:cNvSpPr>
          <p:nvPr/>
        </p:nvSpPr>
        <p:spPr bwMode="auto">
          <a:xfrm>
            <a:off x="186690" y="-144463"/>
            <a:ext cx="36576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9740" name="Picture 44" descr="How to measure | Heaven Ao dai"/>
          <p:cNvPicPr>
            <a:picLocks noChangeAspect="1" noChangeArrowheads="1"/>
          </p:cNvPicPr>
          <p:nvPr/>
        </p:nvPicPr>
        <p:blipFill>
          <a:blip r:embed="rId3"/>
          <a:srcRect/>
          <a:stretch>
            <a:fillRect/>
          </a:stretch>
        </p:blipFill>
        <p:spPr bwMode="auto">
          <a:xfrm>
            <a:off x="6059294" y="106014"/>
            <a:ext cx="3108960" cy="2743200"/>
          </a:xfrm>
          <a:prstGeom prst="rect">
            <a:avLst/>
          </a:prstGeom>
          <a:noFill/>
        </p:spPr>
      </p:pic>
      <p:pic>
        <p:nvPicPr>
          <p:cNvPr id="24" name="Picture 26" descr="Measurement Guide | MOHA Atelier"/>
          <p:cNvPicPr>
            <a:picLocks noChangeAspect="1" noChangeArrowheads="1"/>
          </p:cNvPicPr>
          <p:nvPr/>
        </p:nvPicPr>
        <p:blipFill>
          <a:blip r:embed="rId4"/>
          <a:srcRect/>
          <a:stretch>
            <a:fillRect/>
          </a:stretch>
        </p:blipFill>
        <p:spPr bwMode="auto">
          <a:xfrm>
            <a:off x="706407" y="155578"/>
            <a:ext cx="4042357" cy="2819399"/>
          </a:xfrm>
          <a:prstGeom prst="rect">
            <a:avLst/>
          </a:prstGeom>
          <a:noFill/>
        </p:spPr>
      </p:pic>
      <p:pic>
        <p:nvPicPr>
          <p:cNvPr id="25" name="Picture 12" descr="HOW TO TAKE YOUR OWN BODY MEASUREMENTS FOR SEWING | Mystylediaryy"/>
          <p:cNvPicPr>
            <a:picLocks noChangeAspect="1" noChangeArrowheads="1"/>
          </p:cNvPicPr>
          <p:nvPr/>
        </p:nvPicPr>
        <p:blipFill>
          <a:blip r:embed="rId5" cstate="print"/>
          <a:srcRect l="17091" t="9766" r="7223"/>
          <a:stretch>
            <a:fillRect/>
          </a:stretch>
        </p:blipFill>
        <p:spPr bwMode="auto">
          <a:xfrm>
            <a:off x="4225244" y="3743330"/>
            <a:ext cx="2527846" cy="2511425"/>
          </a:xfrm>
          <a:prstGeom prst="rect">
            <a:avLst/>
          </a:prstGeom>
          <a:noFill/>
        </p:spPr>
      </p:pic>
      <p:pic>
        <p:nvPicPr>
          <p:cNvPr id="26" name="Picture 16" descr="HOW TO MEASURE YOUR BODY FOR CLOTHING — The Petite Pear, 51% OFF"/>
          <p:cNvPicPr>
            <a:picLocks noChangeAspect="1" noChangeArrowheads="1"/>
          </p:cNvPicPr>
          <p:nvPr/>
        </p:nvPicPr>
        <p:blipFill>
          <a:blip r:embed="rId6"/>
          <a:srcRect/>
          <a:stretch>
            <a:fillRect/>
          </a:stretch>
        </p:blipFill>
        <p:spPr bwMode="auto">
          <a:xfrm>
            <a:off x="1524001" y="3765556"/>
            <a:ext cx="2407170" cy="2466975"/>
          </a:xfrm>
          <a:prstGeom prst="rect">
            <a:avLst/>
          </a:prstGeom>
          <a:noFill/>
        </p:spPr>
      </p:pic>
      <p:sp>
        <p:nvSpPr>
          <p:cNvPr id="27" name="TextBox 26"/>
          <p:cNvSpPr txBox="1"/>
          <p:nvPr/>
        </p:nvSpPr>
        <p:spPr>
          <a:xfrm>
            <a:off x="1295531" y="3024655"/>
            <a:ext cx="2936253" cy="369332"/>
          </a:xfrm>
          <a:prstGeom prst="rect">
            <a:avLst/>
          </a:prstGeom>
          <a:noFill/>
        </p:spPr>
        <p:txBody>
          <a:bodyPr wrap="none" rtlCol="0">
            <a:spAutoFit/>
          </a:bodyPr>
          <a:lstStyle/>
          <a:p>
            <a:r>
              <a:rPr lang="en-US" dirty="0"/>
              <a:t>Sleeve Length Measurement</a:t>
            </a:r>
          </a:p>
        </p:txBody>
      </p:sp>
      <p:sp>
        <p:nvSpPr>
          <p:cNvPr id="28" name="Rectangle 27"/>
          <p:cNvSpPr/>
          <p:nvPr/>
        </p:nvSpPr>
        <p:spPr>
          <a:xfrm>
            <a:off x="6199989" y="2941105"/>
            <a:ext cx="2827569" cy="369332"/>
          </a:xfrm>
          <a:prstGeom prst="rect">
            <a:avLst/>
          </a:prstGeom>
        </p:spPr>
        <p:txBody>
          <a:bodyPr wrap="none">
            <a:spAutoFit/>
          </a:bodyPr>
          <a:lstStyle/>
          <a:p>
            <a:r>
              <a:rPr lang="en-US" dirty="0"/>
              <a:t>Sleeve Round Measurement</a:t>
            </a:r>
          </a:p>
        </p:txBody>
      </p:sp>
      <p:sp>
        <p:nvSpPr>
          <p:cNvPr id="29" name="Rectangle 28"/>
          <p:cNvSpPr/>
          <p:nvPr/>
        </p:nvSpPr>
        <p:spPr>
          <a:xfrm>
            <a:off x="8305800" y="6400800"/>
            <a:ext cx="2284343" cy="369332"/>
          </a:xfrm>
          <a:prstGeom prst="rect">
            <a:avLst/>
          </a:prstGeom>
        </p:spPr>
        <p:txBody>
          <a:bodyPr wrap="none">
            <a:spAutoFit/>
          </a:bodyPr>
          <a:lstStyle/>
          <a:p>
            <a:r>
              <a:rPr lang="en-US" dirty="0"/>
              <a:t> Waist to Ankle Length</a:t>
            </a:r>
          </a:p>
        </p:txBody>
      </p:sp>
      <p:sp>
        <p:nvSpPr>
          <p:cNvPr id="30" name="TextBox 29"/>
          <p:cNvSpPr txBox="1"/>
          <p:nvPr/>
        </p:nvSpPr>
        <p:spPr>
          <a:xfrm>
            <a:off x="2971800" y="6400800"/>
            <a:ext cx="2176750" cy="369332"/>
          </a:xfrm>
          <a:prstGeom prst="rect">
            <a:avLst/>
          </a:prstGeom>
          <a:noFill/>
        </p:spPr>
        <p:txBody>
          <a:bodyPr wrap="none" rtlCol="0">
            <a:spAutoFit/>
          </a:bodyPr>
          <a:lstStyle/>
          <a:p>
            <a:r>
              <a:rPr lang="en-US" dirty="0"/>
              <a:t>Crotch Measurement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8" name="Picture 8" descr="3 Piece suits measurement guide – Luxurazi"/>
          <p:cNvPicPr>
            <a:picLocks noChangeAspect="1" noChangeArrowheads="1"/>
          </p:cNvPicPr>
          <p:nvPr/>
        </p:nvPicPr>
        <p:blipFill>
          <a:blip r:embed="rId2"/>
          <a:srcRect/>
          <a:stretch>
            <a:fillRect/>
          </a:stretch>
        </p:blipFill>
        <p:spPr bwMode="auto">
          <a:xfrm>
            <a:off x="457200" y="152400"/>
            <a:ext cx="4267200" cy="2819400"/>
          </a:xfrm>
          <a:prstGeom prst="rect">
            <a:avLst/>
          </a:prstGeom>
          <a:noFill/>
        </p:spPr>
      </p:pic>
      <p:sp>
        <p:nvSpPr>
          <p:cNvPr id="9" name="TextBox 8"/>
          <p:cNvSpPr txBox="1"/>
          <p:nvPr/>
        </p:nvSpPr>
        <p:spPr>
          <a:xfrm>
            <a:off x="1460042" y="2971800"/>
            <a:ext cx="3142783" cy="369332"/>
          </a:xfrm>
          <a:prstGeom prst="rect">
            <a:avLst/>
          </a:prstGeom>
          <a:noFill/>
        </p:spPr>
        <p:txBody>
          <a:bodyPr wrap="none" rtlCol="0">
            <a:spAutoFit/>
          </a:bodyPr>
          <a:lstStyle/>
          <a:p>
            <a:r>
              <a:rPr lang="en-US" dirty="0"/>
              <a:t>Bottom / </a:t>
            </a:r>
            <a:r>
              <a:rPr lang="en-US" dirty="0" err="1"/>
              <a:t>Mohari</a:t>
            </a:r>
            <a:r>
              <a:rPr lang="en-US" dirty="0"/>
              <a:t> Measurement</a:t>
            </a:r>
          </a:p>
        </p:txBody>
      </p:sp>
      <p:pic>
        <p:nvPicPr>
          <p:cNvPr id="4" name="Picture 14" descr="How To Take Your Body Measurements ..."/>
          <p:cNvPicPr>
            <a:picLocks noChangeAspect="1" noChangeArrowheads="1"/>
          </p:cNvPicPr>
          <p:nvPr/>
        </p:nvPicPr>
        <p:blipFill>
          <a:blip r:embed="rId3"/>
          <a:srcRect/>
          <a:stretch>
            <a:fillRect/>
          </a:stretch>
        </p:blipFill>
        <p:spPr bwMode="auto">
          <a:xfrm>
            <a:off x="4724400" y="3133720"/>
            <a:ext cx="2902407" cy="3352800"/>
          </a:xfrm>
          <a:prstGeom prst="rect">
            <a:avLst/>
          </a:prstGeom>
          <a:noFill/>
        </p:spPr>
      </p:pic>
      <p:pic>
        <p:nvPicPr>
          <p:cNvPr id="5" name="Picture 30" descr="How To Take Measurements For Women - Yaly Couture"/>
          <p:cNvPicPr>
            <a:picLocks noChangeAspect="1" noChangeArrowheads="1"/>
          </p:cNvPicPr>
          <p:nvPr/>
        </p:nvPicPr>
        <p:blipFill>
          <a:blip r:embed="rId4"/>
          <a:srcRect/>
          <a:stretch>
            <a:fillRect/>
          </a:stretch>
        </p:blipFill>
        <p:spPr bwMode="auto">
          <a:xfrm>
            <a:off x="7748382" y="35257"/>
            <a:ext cx="2995818" cy="3376400"/>
          </a:xfrm>
          <a:prstGeom prst="rect">
            <a:avLst/>
          </a:prstGeom>
          <a:noFill/>
        </p:spPr>
      </p:pic>
      <p:sp>
        <p:nvSpPr>
          <p:cNvPr id="6" name="TextBox 5"/>
          <p:cNvSpPr txBox="1"/>
          <p:nvPr/>
        </p:nvSpPr>
        <p:spPr>
          <a:xfrm>
            <a:off x="5194789" y="6456950"/>
            <a:ext cx="2079095" cy="369332"/>
          </a:xfrm>
          <a:prstGeom prst="rect">
            <a:avLst/>
          </a:prstGeom>
          <a:noFill/>
        </p:spPr>
        <p:txBody>
          <a:bodyPr wrap="none" rtlCol="0">
            <a:spAutoFit/>
          </a:bodyPr>
          <a:lstStyle/>
          <a:p>
            <a:r>
              <a:rPr lang="en-US" dirty="0"/>
              <a:t>Thigh Measurement</a:t>
            </a:r>
          </a:p>
        </p:txBody>
      </p:sp>
      <p:sp>
        <p:nvSpPr>
          <p:cNvPr id="7" name="Rectangle 6"/>
          <p:cNvSpPr/>
          <p:nvPr/>
        </p:nvSpPr>
        <p:spPr>
          <a:xfrm>
            <a:off x="8403812" y="3411657"/>
            <a:ext cx="2030620" cy="369332"/>
          </a:xfrm>
          <a:prstGeom prst="rect">
            <a:avLst/>
          </a:prstGeom>
        </p:spPr>
        <p:txBody>
          <a:bodyPr wrap="none">
            <a:spAutoFit/>
          </a:bodyPr>
          <a:lstStyle/>
          <a:p>
            <a:r>
              <a:rPr lang="en-US" dirty="0"/>
              <a:t>Knee Measurement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2603</TotalTime>
  <Words>2938</Words>
  <Application>Microsoft Office PowerPoint</Application>
  <PresentationFormat>Custom</PresentationFormat>
  <Paragraphs>330</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Calibri</vt:lpstr>
      <vt:lpstr>inherit</vt:lpstr>
      <vt:lpstr>Raleway</vt:lpstr>
      <vt:lpstr>Office Theme</vt:lpstr>
      <vt:lpstr>SIR Training Center, S-4, 2nd floor, Karamat Complex, Nishatganj, Lucknow-226006</vt:lpstr>
      <vt:lpstr>Course Outline</vt:lpstr>
      <vt:lpstr>पाठ्यक्रम की रूपरेखा</vt:lpstr>
      <vt:lpstr>PowerPoint Presentation</vt:lpstr>
      <vt:lpstr>Body Measurement (शरीर का माप)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SIR</dc:creator>
  <cp:lastModifiedBy>sir.huner@outlook.com</cp:lastModifiedBy>
  <cp:revision>147</cp:revision>
  <dcterms:created xsi:type="dcterms:W3CDTF">2024-04-25T10:37:08Z</dcterms:created>
  <dcterms:modified xsi:type="dcterms:W3CDTF">2025-07-31T15:21:37Z</dcterms:modified>
</cp:coreProperties>
</file>