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257" r:id="rId3"/>
    <p:sldId id="258" r:id="rId4"/>
    <p:sldId id="289" r:id="rId5"/>
    <p:sldId id="290" r:id="rId6"/>
    <p:sldId id="260" r:id="rId7"/>
    <p:sldId id="291" r:id="rId8"/>
    <p:sldId id="261" r:id="rId9"/>
    <p:sldId id="262" r:id="rId10"/>
    <p:sldId id="292" r:id="rId11"/>
    <p:sldId id="263" r:id="rId12"/>
    <p:sldId id="293" r:id="rId13"/>
    <p:sldId id="294" r:id="rId14"/>
    <p:sldId id="264" r:id="rId15"/>
    <p:sldId id="295" r:id="rId16"/>
    <p:sldId id="266" r:id="rId17"/>
    <p:sldId id="296" r:id="rId18"/>
    <p:sldId id="267" r:id="rId19"/>
    <p:sldId id="298" r:id="rId20"/>
    <p:sldId id="299" r:id="rId21"/>
    <p:sldId id="297" r:id="rId22"/>
    <p:sldId id="268" r:id="rId23"/>
    <p:sldId id="269" r:id="rId24"/>
    <p:sldId id="283" r:id="rId25"/>
    <p:sldId id="270" r:id="rId26"/>
    <p:sldId id="284" r:id="rId27"/>
    <p:sldId id="271" r:id="rId28"/>
    <p:sldId id="285" r:id="rId29"/>
    <p:sldId id="272" r:id="rId30"/>
    <p:sldId id="287" r:id="rId31"/>
    <p:sldId id="273" r:id="rId32"/>
    <p:sldId id="274" r:id="rId33"/>
    <p:sldId id="302" r:id="rId34"/>
    <p:sldId id="303" r:id="rId35"/>
    <p:sldId id="304" r:id="rId36"/>
    <p:sldId id="305" r:id="rId37"/>
    <p:sldId id="306" r:id="rId38"/>
    <p:sldId id="307" r:id="rId39"/>
    <p:sldId id="308" r:id="rId40"/>
    <p:sldId id="360" r:id="rId41"/>
    <p:sldId id="361" r:id="rId42"/>
    <p:sldId id="362" r:id="rId43"/>
    <p:sldId id="363" r:id="rId44"/>
    <p:sldId id="364" r:id="rId45"/>
    <p:sldId id="365" r:id="rId46"/>
    <p:sldId id="375" r:id="rId47"/>
    <p:sldId id="366" r:id="rId48"/>
    <p:sldId id="367" r:id="rId49"/>
    <p:sldId id="368" r:id="rId50"/>
    <p:sldId id="369" r:id="rId51"/>
    <p:sldId id="370" r:id="rId52"/>
    <p:sldId id="373" r:id="rId53"/>
    <p:sldId id="372" r:id="rId54"/>
    <p:sldId id="310" r:id="rId55"/>
    <p:sldId id="311" r:id="rId56"/>
    <p:sldId id="312" r:id="rId57"/>
    <p:sldId id="313" r:id="rId58"/>
    <p:sldId id="314" r:id="rId59"/>
    <p:sldId id="281" r:id="rId60"/>
    <p:sldId id="309" r:id="rId61"/>
    <p:sldId id="301" r:id="rId62"/>
    <p:sldId id="282" r:id="rId63"/>
    <p:sldId id="288" r:id="rId64"/>
    <p:sldId id="315" r:id="rId65"/>
    <p:sldId id="316" r:id="rId66"/>
    <p:sldId id="319" r:id="rId67"/>
    <p:sldId id="321" r:id="rId68"/>
    <p:sldId id="322" r:id="rId69"/>
    <p:sldId id="324"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5" r:id="rId91"/>
    <p:sldId id="346" r:id="rId92"/>
    <p:sldId id="344" r:id="rId93"/>
    <p:sldId id="347" r:id="rId94"/>
    <p:sldId id="348" r:id="rId95"/>
    <p:sldId id="349" r:id="rId96"/>
    <p:sldId id="350" r:id="rId97"/>
    <p:sldId id="351" r:id="rId98"/>
    <p:sldId id="352" r:id="rId99"/>
    <p:sldId id="353" r:id="rId100"/>
    <p:sldId id="354" r:id="rId101"/>
    <p:sldId id="355" r:id="rId102"/>
    <p:sldId id="356" r:id="rId103"/>
    <p:sldId id="35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p:cViewPr varScale="1">
        <p:scale>
          <a:sx n="65" d="100"/>
          <a:sy n="65" d="100"/>
        </p:scale>
        <p:origin x="150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FF3503-88EF-4BA1-A38C-0BAE6D3AEE6C}" type="datetimeFigureOut">
              <a:rPr lang="en-US" smtClean="0"/>
              <a:pPr/>
              <a:t>7/31/2025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A26250-5831-40D3-84FD-5090D65D41C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8A26250-5831-40D3-84FD-5090D65D41CE}"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8A26250-5831-40D3-84FD-5090D65D41CE}" type="slidenum">
              <a:rPr lang="en-US" smtClean="0"/>
              <a:pPr/>
              <a:t>97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A9E6DA-12EB-4FF8-8D58-8A40DFC48E8F}"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9E6DA-12EB-4FF8-8D58-8A40DFC48E8F}"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9E6DA-12EB-4FF8-8D58-8A40DFC48E8F}"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A9E6DA-12EB-4FF8-8D58-8A40DFC48E8F}"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9E6DA-12EB-4FF8-8D58-8A40DFC48E8F}"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A9E6DA-12EB-4FF8-8D58-8A40DFC48E8F}"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A9E6DA-12EB-4FF8-8D58-8A40DFC48E8F}" type="datetimeFigureOut">
              <a:rPr lang="en-US" smtClean="0"/>
              <a:pPr/>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9E6DA-12EB-4FF8-8D58-8A40DFC48E8F}" type="datetimeFigureOut">
              <a:rPr lang="en-US" smtClean="0"/>
              <a:pPr/>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9E6DA-12EB-4FF8-8D58-8A40DFC48E8F}" type="datetimeFigureOut">
              <a:rPr lang="en-US" smtClean="0"/>
              <a:pPr/>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A9E6DA-12EB-4FF8-8D58-8A40DFC48E8F}"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A9E6DA-12EB-4FF8-8D58-8A40DFC48E8F}"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E14BB-9938-405B-9DC2-30EC6A9D04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9E6DA-12EB-4FF8-8D58-8A40DFC48E8F}" type="datetimeFigureOut">
              <a:rPr lang="en-US" smtClean="0"/>
              <a:pPr/>
              <a:t>7/31/2025</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E14BB-9938-405B-9DC2-30EC6A9D04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8001000" y="26"/>
            <a:ext cx="914400" cy="609599"/>
          </a:xfrm>
          <a:prstGeom prst="rect">
            <a:avLst/>
          </a:prstGeom>
          <a:noFill/>
          <a:ln w="9525">
            <a:noFill/>
            <a:miter lim="800000"/>
            <a:headEnd/>
            <a:tailEnd/>
          </a:ln>
          <a:effectLst/>
        </p:spPr>
      </p:pic>
      <p:pic>
        <p:nvPicPr>
          <p:cNvPr id="1026" name="Picture 2" descr="Advance Pattern Making And Stitching Course at best price in Hyderabad |  ID: 20921705033"/>
          <p:cNvPicPr>
            <a:picLocks noChangeAspect="1" noChangeArrowheads="1"/>
          </p:cNvPicPr>
          <p:nvPr/>
        </p:nvPicPr>
        <p:blipFill>
          <a:blip r:embed="rId3"/>
          <a:srcRect/>
          <a:stretch>
            <a:fillRect/>
          </a:stretch>
        </p:blipFill>
        <p:spPr bwMode="auto">
          <a:xfrm>
            <a:off x="24581" y="1078468"/>
            <a:ext cx="9144000" cy="5410200"/>
          </a:xfrm>
          <a:prstGeom prst="rect">
            <a:avLst/>
          </a:prstGeom>
          <a:noFill/>
        </p:spPr>
      </p:pic>
      <p:sp>
        <p:nvSpPr>
          <p:cNvPr id="3" name="Rectangle 2"/>
          <p:cNvSpPr/>
          <p:nvPr/>
        </p:nvSpPr>
        <p:spPr>
          <a:xfrm>
            <a:off x="2286000" y="290077"/>
            <a:ext cx="4876800" cy="461665"/>
          </a:xfrm>
          <a:prstGeom prst="rect">
            <a:avLst/>
          </a:prstGeom>
        </p:spPr>
        <p:txBody>
          <a:bodyPr wrap="square">
            <a:spAutoFit/>
          </a:bodyPr>
          <a:lstStyle/>
          <a:p>
            <a:pPr algn="ctr">
              <a:spcBef>
                <a:spcPts val="0"/>
              </a:spcBef>
            </a:pPr>
            <a:r>
              <a:rPr lang="en-US" sz="2400" b="1" dirty="0">
                <a:solidFill>
                  <a:srgbClr val="002060"/>
                </a:solidFill>
              </a:rPr>
              <a:t>Advance Sewing &amp; Stitching Course</a:t>
            </a:r>
          </a:p>
        </p:txBody>
      </p:sp>
      <p:sp>
        <p:nvSpPr>
          <p:cNvPr id="5" name="Rectangle 4"/>
          <p:cNvSpPr/>
          <p:nvPr/>
        </p:nvSpPr>
        <p:spPr>
          <a:xfrm>
            <a:off x="0" y="6488668"/>
            <a:ext cx="9144000" cy="400110"/>
          </a:xfrm>
          <a:prstGeom prst="rect">
            <a:avLst/>
          </a:prstGeom>
        </p:spPr>
        <p:txBody>
          <a:bodyPr wrap="square">
            <a:spAutoFit/>
          </a:bodyPr>
          <a:lstStyle/>
          <a:p>
            <a:r>
              <a:rPr lang="en-US" sz="2000"/>
              <a:t>SIR Training Center, S-4, 2</a:t>
            </a:r>
            <a:r>
              <a:rPr lang="en-US" sz="2000" baseline="30000"/>
              <a:t>nd</a:t>
            </a:r>
            <a:r>
              <a:rPr lang="en-US" sz="2000"/>
              <a:t> floor, Karamat Complex, Nishatganj, Lucknow-226006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19800" cy="3277820"/>
          </a:xfrm>
          <a:prstGeom prst="rect">
            <a:avLst/>
          </a:prstGeom>
        </p:spPr>
        <p:txBody>
          <a:bodyPr wrap="square">
            <a:spAutoFit/>
          </a:bodyPr>
          <a:lstStyle/>
          <a:p>
            <a:r>
              <a:rPr lang="hi-IN" b="1" u="sng"/>
              <a:t>बस्ट</a:t>
            </a:r>
            <a:r>
              <a:rPr lang="en-US" b="1" u="sng"/>
              <a:t>-</a:t>
            </a:r>
          </a:p>
          <a:p>
            <a:pPr algn="just">
              <a:lnSpc>
                <a:spcPct val="150000"/>
              </a:lnSpc>
            </a:pPr>
            <a:r>
              <a:rPr lang="en-US"/>
              <a:t>         </a:t>
            </a:r>
            <a:r>
              <a:rPr lang="hi-IN"/>
              <a:t>शर्ट, ब्लाउज, जैकेट, कुर्ता, कमीज और अन्य जैसे सभी ऊपरी धड़ के कपड़ों को बनाने के लिए बस्ट का माप लिया जाता है। आप स्तन के सबसे बड़े हिस्से पर मापने वाले टेप को केंद्र के सामने से शुरू करके और वहीं खत्म करके गोल बस्ट को मापते हैं, साथ ही यह भी सुनिश्चित करते हैं कि मापने वाला टेप बिना खींचे या मुड़ा हुआ हो और आपकी दो उंगलियां टेप के अंदर हों।</a:t>
            </a:r>
            <a:endParaRPr lang="en-US"/>
          </a:p>
        </p:txBody>
      </p:sp>
      <p:pic>
        <p:nvPicPr>
          <p:cNvPr id="3" name="Picture 10" descr="How to take your body measurements at home - 3DLOOK"/>
          <p:cNvPicPr>
            <a:picLocks noChangeAspect="1" noChangeArrowheads="1"/>
          </p:cNvPicPr>
          <p:nvPr/>
        </p:nvPicPr>
        <p:blipFill>
          <a:blip r:embed="rId2" cstate="print"/>
          <a:srcRect l="21161" t="7054"/>
          <a:stretch>
            <a:fillRect/>
          </a:stretch>
        </p:blipFill>
        <p:spPr bwMode="auto">
          <a:xfrm>
            <a:off x="6077912" y="1"/>
            <a:ext cx="3066101" cy="3429001"/>
          </a:xfrm>
          <a:prstGeom prst="rect">
            <a:avLst/>
          </a:prstGeom>
          <a:noFill/>
        </p:spPr>
      </p:pic>
      <p:sp>
        <p:nvSpPr>
          <p:cNvPr id="4" name="Rectangle 3"/>
          <p:cNvSpPr/>
          <p:nvPr/>
        </p:nvSpPr>
        <p:spPr>
          <a:xfrm>
            <a:off x="6705604" y="3429000"/>
            <a:ext cx="2086149" cy="369332"/>
          </a:xfrm>
          <a:prstGeom prst="rect">
            <a:avLst/>
          </a:prstGeom>
        </p:spPr>
        <p:txBody>
          <a:bodyPr wrap="none">
            <a:spAutoFit/>
          </a:bodyPr>
          <a:lstStyle/>
          <a:p>
            <a:r>
              <a:rPr lang="en-US"/>
              <a:t>Chest Measurement</a:t>
            </a:r>
            <a:endParaRPr lang="en-US" dirty="0"/>
          </a:p>
        </p:txBody>
      </p:sp>
      <p:sp>
        <p:nvSpPr>
          <p:cNvPr id="5" name="Rectangle 4"/>
          <p:cNvSpPr/>
          <p:nvPr/>
        </p:nvSpPr>
        <p:spPr>
          <a:xfrm>
            <a:off x="3200400" y="3810013"/>
            <a:ext cx="5943600" cy="2446824"/>
          </a:xfrm>
          <a:prstGeom prst="rect">
            <a:avLst/>
          </a:prstGeom>
        </p:spPr>
        <p:txBody>
          <a:bodyPr wrap="square">
            <a:spAutoFit/>
          </a:bodyPr>
          <a:lstStyle/>
          <a:p>
            <a:r>
              <a:rPr lang="hi-IN" b="1" u="sng"/>
              <a:t>शीर्ष या बस्ट पॉइंट </a:t>
            </a:r>
            <a:endParaRPr lang="en-US" b="1" u="sng"/>
          </a:p>
          <a:p>
            <a:pPr algn="just">
              <a:lnSpc>
                <a:spcPct val="150000"/>
              </a:lnSpc>
            </a:pPr>
            <a:r>
              <a:rPr lang="en-US"/>
              <a:t>                                  </a:t>
            </a:r>
            <a:r>
              <a:rPr lang="hi-IN"/>
              <a:t>बस्ट का सबसे ऊंचा बिंदु या सिरा होता है, चोली में डार्ट बनाने के लिए शीर्ष का माप लिया जाता है। लंबाई के हिसाब से माप गर्दन पर उच्च कंधे बिंदु से शीर्ष तक लिया जाता है और शीर्ष की चौड़ाई दो शीर्ष बिंदुओं के बीच की दूरी को मापकर मापी जाती है।</a:t>
            </a:r>
            <a:endParaRPr lang="en-US"/>
          </a:p>
        </p:txBody>
      </p:sp>
      <p:pic>
        <p:nvPicPr>
          <p:cNvPr id="6" name="Picture 6" descr="5 Ways to Take Body Measurements - wikiHow"/>
          <p:cNvPicPr>
            <a:picLocks noChangeAspect="1" noChangeArrowheads="1"/>
          </p:cNvPicPr>
          <p:nvPr/>
        </p:nvPicPr>
        <p:blipFill>
          <a:blip r:embed="rId3"/>
          <a:srcRect/>
          <a:stretch>
            <a:fillRect/>
          </a:stretch>
        </p:blipFill>
        <p:spPr bwMode="auto">
          <a:xfrm>
            <a:off x="0" y="3276600"/>
            <a:ext cx="3200400" cy="3200400"/>
          </a:xfrm>
          <a:prstGeom prst="rect">
            <a:avLst/>
          </a:prstGeom>
          <a:noFill/>
        </p:spPr>
      </p:pic>
      <p:sp>
        <p:nvSpPr>
          <p:cNvPr id="7" name="Rectangle 6"/>
          <p:cNvSpPr/>
          <p:nvPr/>
        </p:nvSpPr>
        <p:spPr>
          <a:xfrm>
            <a:off x="609600" y="6488668"/>
            <a:ext cx="2295500" cy="369332"/>
          </a:xfrm>
          <a:prstGeom prst="rect">
            <a:avLst/>
          </a:prstGeom>
        </p:spPr>
        <p:txBody>
          <a:bodyPr wrap="none">
            <a:spAutoFit/>
          </a:bodyPr>
          <a:lstStyle/>
          <a:p>
            <a:r>
              <a:rPr lang="en-US"/>
              <a:t>Shoulder to Bust-Point</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Lovely Lace Crystal Baptismal Gown For Baby Girls Pink, Red, And White  Childrens Bridesmaid Dresses From Mobeisiran, $24.96 | DHgate.Com"/>
          <p:cNvPicPr>
            <a:picLocks noChangeAspect="1" noChangeArrowheads="1"/>
          </p:cNvPicPr>
          <p:nvPr/>
        </p:nvPicPr>
        <p:blipFill>
          <a:blip r:embed="rId2"/>
          <a:srcRect/>
          <a:stretch>
            <a:fillRect/>
          </a:stretch>
        </p:blipFill>
        <p:spPr bwMode="auto">
          <a:xfrm>
            <a:off x="3200400" y="304814"/>
            <a:ext cx="5353050" cy="5948709"/>
          </a:xfrm>
          <a:prstGeom prst="rect">
            <a:avLst/>
          </a:prstGeom>
          <a:noFill/>
        </p:spPr>
      </p:pic>
      <p:sp>
        <p:nvSpPr>
          <p:cNvPr id="110594" name="AutoShape 2" descr="16144 Baby Girls Party Dress Kids Bwoknot Lace Ball Gown Tutu Princess  Dresses Children Bubble Skirt Performance Costu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descr="Mans shirt collar patte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44" name="AutoShape 4" descr="Mans shirt collar patte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46" name="Picture 6" descr="Learn How To Draft A Mans Shirt Pattern - London 2024"/>
          <p:cNvPicPr>
            <a:picLocks noChangeAspect="1" noChangeArrowheads="1"/>
          </p:cNvPicPr>
          <p:nvPr/>
        </p:nvPicPr>
        <p:blipFill>
          <a:blip r:embed="rId2" cstate="print"/>
          <a:srcRect/>
          <a:stretch>
            <a:fillRect/>
          </a:stretch>
        </p:blipFill>
        <p:spPr bwMode="auto">
          <a:xfrm flipH="1">
            <a:off x="1219200" y="381000"/>
            <a:ext cx="7009090" cy="5540348"/>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i.ytimg.com/vi/KFsdlvbqfhY/hqdefault.jpg?v=61e0e04e"/>
          <p:cNvPicPr>
            <a:picLocks noChangeAspect="1" noChangeArrowheads="1"/>
          </p:cNvPicPr>
          <p:nvPr/>
        </p:nvPicPr>
        <p:blipFill>
          <a:blip r:embed="rId2"/>
          <a:srcRect/>
          <a:stretch>
            <a:fillRect/>
          </a:stretch>
        </p:blipFill>
        <p:spPr bwMode="auto">
          <a:xfrm>
            <a:off x="1219200" y="838214"/>
            <a:ext cx="5867400" cy="4400551"/>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Men's Kurta Pattern Making | Men's Kurta Pattern In Cad software"/>
          <p:cNvPicPr>
            <a:picLocks noChangeAspect="1" noChangeArrowheads="1"/>
          </p:cNvPicPr>
          <p:nvPr/>
        </p:nvPicPr>
        <p:blipFill>
          <a:blip r:embed="rId2"/>
          <a:srcRect r="3333"/>
          <a:stretch>
            <a:fillRect/>
          </a:stretch>
        </p:blipFill>
        <p:spPr bwMode="auto">
          <a:xfrm>
            <a:off x="0" y="609600"/>
            <a:ext cx="9144000" cy="6248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867400" cy="2862322"/>
          </a:xfrm>
          <a:prstGeom prst="rect">
            <a:avLst/>
          </a:prstGeom>
        </p:spPr>
        <p:txBody>
          <a:bodyPr wrap="square">
            <a:spAutoFit/>
          </a:bodyPr>
          <a:lstStyle/>
          <a:p>
            <a:r>
              <a:rPr lang="hi-IN" b="1" u="sng"/>
              <a:t>सेंटर फ्रंट</a:t>
            </a:r>
            <a:r>
              <a:rPr lang="en-US" b="1" u="sng"/>
              <a:t>-</a:t>
            </a:r>
          </a:p>
          <a:p>
            <a:pPr algn="just">
              <a:lnSpc>
                <a:spcPct val="150000"/>
              </a:lnSpc>
            </a:pPr>
            <a:r>
              <a:rPr lang="en-US"/>
              <a:t>                   </a:t>
            </a:r>
            <a:r>
              <a:rPr lang="hi-IN"/>
              <a:t>एक रेखा है जो सामने के शरीर को दो बराबर हिस्सों में विभाजित करती है। सेंटर फ्रंट का माप गर्दन की गहराई निर्धारित करने के लिए लिया जाता है। माप गर्दन के गड्ढे से लेकर सेंटर फ्रंट तक लिया जाता है ताकि यह सुनिश्चित किया जा सके कि मापने वाला टेप बिना खींचे या मोड़े हुए हो।</a:t>
            </a:r>
            <a:endParaRPr lang="en-US"/>
          </a:p>
        </p:txBody>
      </p:sp>
      <p:sp>
        <p:nvSpPr>
          <p:cNvPr id="4" name="Rectangle 3"/>
          <p:cNvSpPr/>
          <p:nvPr/>
        </p:nvSpPr>
        <p:spPr>
          <a:xfrm>
            <a:off x="3962400" y="3995678"/>
            <a:ext cx="5181600" cy="2862322"/>
          </a:xfrm>
          <a:prstGeom prst="rect">
            <a:avLst/>
          </a:prstGeom>
        </p:spPr>
        <p:txBody>
          <a:bodyPr wrap="square">
            <a:spAutoFit/>
          </a:bodyPr>
          <a:lstStyle/>
          <a:p>
            <a:r>
              <a:rPr lang="hi-IN" b="1" u="sng"/>
              <a:t>सेंटर बैक</a:t>
            </a:r>
            <a:r>
              <a:rPr lang="en-US" b="1" u="sng"/>
              <a:t> -</a:t>
            </a:r>
          </a:p>
          <a:p>
            <a:pPr algn="just">
              <a:lnSpc>
                <a:spcPct val="150000"/>
              </a:lnSpc>
            </a:pPr>
            <a:r>
              <a:rPr lang="en-US"/>
              <a:t>                 </a:t>
            </a:r>
            <a:r>
              <a:rPr lang="hi-IN"/>
              <a:t>यह एक रेखा है जो पीठ के शरीर को दो बराबर हिस्सों में विभाजित करती है। गर्दन की गहराई निर्धारित करने के लिए सेंटर बैक का माप लिया जाता है। माप गर्दन के बीच से कमर तक लिया जाता है ताकि यह सुनिश्चित किया जा सके कि मापने वाला टेप बिना खींचे या मोड़े हुए हो।</a:t>
            </a:r>
            <a:endParaRPr lang="en-US"/>
          </a:p>
        </p:txBody>
      </p:sp>
      <p:pic>
        <p:nvPicPr>
          <p:cNvPr id="6" name="Picture 2" descr="Full Body Measurements For Women || How To Take Body Measurements For Dress"/>
          <p:cNvPicPr>
            <a:picLocks noChangeAspect="1" noChangeArrowheads="1"/>
          </p:cNvPicPr>
          <p:nvPr/>
        </p:nvPicPr>
        <p:blipFill>
          <a:blip r:embed="rId2"/>
          <a:srcRect l="51923"/>
          <a:stretch>
            <a:fillRect/>
          </a:stretch>
        </p:blipFill>
        <p:spPr bwMode="auto">
          <a:xfrm>
            <a:off x="5943600" y="0"/>
            <a:ext cx="3200400" cy="3733800"/>
          </a:xfrm>
          <a:prstGeom prst="rect">
            <a:avLst/>
          </a:prstGeom>
          <a:noFill/>
        </p:spPr>
      </p:pic>
      <p:pic>
        <p:nvPicPr>
          <p:cNvPr id="7" name="Picture 2" descr="Pawan &amp; Pranav | Women Size Measurement"/>
          <p:cNvPicPr>
            <a:picLocks noChangeAspect="1" noChangeArrowheads="1"/>
          </p:cNvPicPr>
          <p:nvPr/>
        </p:nvPicPr>
        <p:blipFill>
          <a:blip r:embed="rId3"/>
          <a:srcRect/>
          <a:stretch>
            <a:fillRect/>
          </a:stretch>
        </p:blipFill>
        <p:spPr bwMode="auto">
          <a:xfrm>
            <a:off x="0" y="2819400"/>
            <a:ext cx="3933768" cy="3657600"/>
          </a:xfrm>
          <a:prstGeom prst="rect">
            <a:avLst/>
          </a:prstGeom>
          <a:noFill/>
        </p:spPr>
      </p:pic>
      <p:sp>
        <p:nvSpPr>
          <p:cNvPr id="8" name="Rectangle 7"/>
          <p:cNvSpPr/>
          <p:nvPr/>
        </p:nvSpPr>
        <p:spPr>
          <a:xfrm>
            <a:off x="5941648" y="3810000"/>
            <a:ext cx="3202352" cy="369332"/>
          </a:xfrm>
          <a:prstGeom prst="rect">
            <a:avLst/>
          </a:prstGeom>
        </p:spPr>
        <p:txBody>
          <a:bodyPr wrap="none">
            <a:spAutoFit/>
          </a:bodyPr>
          <a:lstStyle/>
          <a:p>
            <a:r>
              <a:rPr lang="en-US"/>
              <a:t>Front-neck Depth Measurement</a:t>
            </a:r>
            <a:endParaRPr lang="en-US" dirty="0"/>
          </a:p>
        </p:txBody>
      </p:sp>
      <p:sp>
        <p:nvSpPr>
          <p:cNvPr id="9" name="Rectangle 8"/>
          <p:cNvSpPr/>
          <p:nvPr/>
        </p:nvSpPr>
        <p:spPr>
          <a:xfrm>
            <a:off x="228613" y="6488668"/>
            <a:ext cx="3139257" cy="369332"/>
          </a:xfrm>
          <a:prstGeom prst="rect">
            <a:avLst/>
          </a:prstGeom>
        </p:spPr>
        <p:txBody>
          <a:bodyPr wrap="none">
            <a:spAutoFit/>
          </a:bodyPr>
          <a:lstStyle/>
          <a:p>
            <a:r>
              <a:rPr lang="en-US"/>
              <a:t>Back-neck Depth Measurement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4876800" cy="3277820"/>
          </a:xfrm>
          <a:prstGeom prst="rect">
            <a:avLst/>
          </a:prstGeom>
        </p:spPr>
        <p:txBody>
          <a:bodyPr wrap="square">
            <a:spAutoFit/>
          </a:bodyPr>
          <a:lstStyle/>
          <a:p>
            <a:r>
              <a:rPr lang="hi-IN" b="1" u="sng"/>
              <a:t>साइड सीम</a:t>
            </a:r>
            <a:r>
              <a:rPr lang="en-US" b="1" u="sng"/>
              <a:t>-</a:t>
            </a:r>
          </a:p>
          <a:p>
            <a:pPr algn="just">
              <a:lnSpc>
                <a:spcPct val="150000"/>
              </a:lnSpc>
            </a:pPr>
            <a:r>
              <a:rPr lang="en-US"/>
              <a:t>                   </a:t>
            </a:r>
            <a:r>
              <a:rPr lang="hi-IN"/>
              <a:t>एक काल्पनिक रेखा है जो शरीर को साइड में दो भागों में विभाजित करती है यानी आगे और पीछे। साइड सीम का माप आर्महोल की गहराई निर्धारित करने के लिए लिया जाता है। माप बगल के नीचे से कमर तक लिया जाता है ताकि यह सुनिश्चित किया जा सके कि मापने वाला टेप बिना खींचे या मुड़ा हुआ हो।</a:t>
            </a:r>
            <a:endParaRPr lang="en-US"/>
          </a:p>
        </p:txBody>
      </p:sp>
      <p:pic>
        <p:nvPicPr>
          <p:cNvPr id="1026" name="Picture 2" descr="ikat bag: Subtleties of Drafting: Darts Part III - Drafting Darts"/>
          <p:cNvPicPr>
            <a:picLocks noChangeAspect="1" noChangeArrowheads="1"/>
          </p:cNvPicPr>
          <p:nvPr/>
        </p:nvPicPr>
        <p:blipFill>
          <a:blip r:embed="rId2"/>
          <a:srcRect/>
          <a:stretch>
            <a:fillRect/>
          </a:stretch>
        </p:blipFill>
        <p:spPr bwMode="auto">
          <a:xfrm>
            <a:off x="5029200" y="0"/>
            <a:ext cx="4114800" cy="4572000"/>
          </a:xfrm>
          <a:prstGeom prst="rect">
            <a:avLst/>
          </a:prstGeom>
          <a:noFill/>
        </p:spPr>
      </p:pic>
      <p:sp>
        <p:nvSpPr>
          <p:cNvPr id="5" name="TextBox 4"/>
          <p:cNvSpPr txBox="1"/>
          <p:nvPr/>
        </p:nvSpPr>
        <p:spPr>
          <a:xfrm>
            <a:off x="6019800" y="4419600"/>
            <a:ext cx="2526333" cy="369332"/>
          </a:xfrm>
          <a:prstGeom prst="rect">
            <a:avLst/>
          </a:prstGeom>
          <a:noFill/>
        </p:spPr>
        <p:txBody>
          <a:bodyPr wrap="none" rtlCol="0">
            <a:spAutoFit/>
          </a:bodyPr>
          <a:lstStyle/>
          <a:p>
            <a:r>
              <a:rPr lang="en-US"/>
              <a:t>Side Seam Measurement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OW TO MEASURE YOUR BODY FOR CLOTHING — The Petite Pear Project"/>
          <p:cNvPicPr>
            <a:picLocks noChangeAspect="1" noChangeArrowheads="1"/>
          </p:cNvPicPr>
          <p:nvPr/>
        </p:nvPicPr>
        <p:blipFill>
          <a:blip r:embed="rId2"/>
          <a:srcRect/>
          <a:stretch>
            <a:fillRect/>
          </a:stretch>
        </p:blipFill>
        <p:spPr bwMode="auto">
          <a:xfrm>
            <a:off x="6172200" y="0"/>
            <a:ext cx="2971800" cy="5105400"/>
          </a:xfrm>
          <a:prstGeom prst="rect">
            <a:avLst/>
          </a:prstGeom>
          <a:noFill/>
        </p:spPr>
      </p:pic>
      <p:sp>
        <p:nvSpPr>
          <p:cNvPr id="3" name="Rectangle 2"/>
          <p:cNvSpPr/>
          <p:nvPr/>
        </p:nvSpPr>
        <p:spPr>
          <a:xfrm>
            <a:off x="0" y="152413"/>
            <a:ext cx="6096000" cy="4939814"/>
          </a:xfrm>
          <a:prstGeom prst="rect">
            <a:avLst/>
          </a:prstGeom>
        </p:spPr>
        <p:txBody>
          <a:bodyPr wrap="square">
            <a:spAutoFit/>
          </a:bodyPr>
          <a:lstStyle/>
          <a:p>
            <a:r>
              <a:rPr lang="hi-IN" b="1" u="sng"/>
              <a:t>कमर</a:t>
            </a:r>
            <a:r>
              <a:rPr lang="en-US" b="1" u="sng"/>
              <a:t>-</a:t>
            </a:r>
          </a:p>
          <a:p>
            <a:pPr algn="just">
              <a:lnSpc>
                <a:spcPct val="150000"/>
              </a:lnSpc>
            </a:pPr>
            <a:r>
              <a:rPr lang="en-US"/>
              <a:t>             </a:t>
            </a:r>
            <a:r>
              <a:rPr lang="hi-IN"/>
              <a:t>कमर को ढकने वाले सभी कपड़ों जैसे शर्ट, ब्लाउज, जैकेट, कुर्ता, कमीज, स्कर्ट, ट्राउजर और अन्य बनाने के लिए कमर का माप लिया जाता है। कमर शरीर का सबसे संकरा हिस्सा है। प्राकृतिक कमर को एक धागे का टुकड़ा लेकर उसका लूप बनाकर धड़ के सबसे छोटे हिस्से पर गिराकर बनाया जा सकता है। आप कमर के वक्र पर मापने वाले टेप को सामने के केंद्र से शुरू करके वहीं पर खत्म करके गोल कमर को मापते हैं, साथ ही यह भी सुनिश्चित करते हैं कि मापने वाला टेप बिना खींचे या मोड़े हुए हो और सांस लेने में आसानी के लिए आपकी दो उंगलियां टेप के अंदर हों। यह भी जरूरी है कि व्यक्ति पेट और सांस को अंदर खींचे बिना प्राकृतिक मुद्रा में खड़ा हो।</a:t>
            </a:r>
            <a:endParaRPr lang="en-US"/>
          </a:p>
        </p:txBody>
      </p:sp>
      <p:sp>
        <p:nvSpPr>
          <p:cNvPr id="4" name="Rectangle 3"/>
          <p:cNvSpPr/>
          <p:nvPr/>
        </p:nvSpPr>
        <p:spPr>
          <a:xfrm>
            <a:off x="6705604" y="5181600"/>
            <a:ext cx="2086149" cy="369332"/>
          </a:xfrm>
          <a:prstGeom prst="rect">
            <a:avLst/>
          </a:prstGeom>
        </p:spPr>
        <p:txBody>
          <a:bodyPr wrap="none">
            <a:spAutoFit/>
          </a:bodyPr>
          <a:lstStyle/>
          <a:p>
            <a:r>
              <a:rPr lang="en-US"/>
              <a:t>Waist Measurement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5791200" cy="1615827"/>
          </a:xfrm>
          <a:prstGeom prst="rect">
            <a:avLst/>
          </a:prstGeom>
        </p:spPr>
        <p:txBody>
          <a:bodyPr wrap="square">
            <a:spAutoFit/>
          </a:bodyPr>
          <a:lstStyle/>
          <a:p>
            <a:r>
              <a:rPr lang="hi-IN" b="1" u="sng"/>
              <a:t>प्रिंसेस लाइन</a:t>
            </a:r>
            <a:r>
              <a:rPr lang="en-US" b="1" u="sng"/>
              <a:t>-</a:t>
            </a:r>
          </a:p>
          <a:p>
            <a:pPr algn="just">
              <a:lnSpc>
                <a:spcPct val="150000"/>
              </a:lnSpc>
            </a:pPr>
            <a:r>
              <a:rPr lang="en-US"/>
              <a:t>                         </a:t>
            </a:r>
            <a:r>
              <a:rPr lang="hi-IN"/>
              <a:t>यह एक काल्पनिक रेखा है जो कंधे से लेकर ड्रेस की पूरी लंबाई तक जाती है। यह एक अच्छी तरह से फिट लुक देने के लिए दमन को अंदर ले जाती है।</a:t>
            </a:r>
            <a:endParaRPr lang="en-US"/>
          </a:p>
        </p:txBody>
      </p:sp>
      <p:sp>
        <p:nvSpPr>
          <p:cNvPr id="5" name="Rectangle 4"/>
          <p:cNvSpPr/>
          <p:nvPr/>
        </p:nvSpPr>
        <p:spPr>
          <a:xfrm>
            <a:off x="4038600" y="4411189"/>
            <a:ext cx="5105400" cy="2446824"/>
          </a:xfrm>
          <a:prstGeom prst="rect">
            <a:avLst/>
          </a:prstGeom>
        </p:spPr>
        <p:txBody>
          <a:bodyPr wrap="square">
            <a:spAutoFit/>
          </a:bodyPr>
          <a:lstStyle/>
          <a:p>
            <a:r>
              <a:rPr lang="hi-IN" b="1" u="sng"/>
              <a:t>आस्तीन की लंबाई</a:t>
            </a:r>
            <a:r>
              <a:rPr lang="en-US" b="1" u="sng"/>
              <a:t>-</a:t>
            </a:r>
          </a:p>
          <a:p>
            <a:pPr algn="just">
              <a:lnSpc>
                <a:spcPct val="150000"/>
              </a:lnSpc>
            </a:pPr>
            <a:r>
              <a:rPr lang="en-US"/>
              <a:t>                                  </a:t>
            </a:r>
            <a:r>
              <a:rPr lang="hi-IN"/>
              <a:t>आस्तीन बनाने के लिए आस्तीन का माप लिया जाता है। आप बांह के ऊपर से कंधे के बिंदु तक कलाई या इच्छित आस्तीन की लंबाई तक मापते हैं, यह सुनिश्चित करते हुए कि मापने वाला टेप बिना खींचे या मुड़ा हुआ हो।</a:t>
            </a:r>
            <a:endParaRPr lang="en-US"/>
          </a:p>
        </p:txBody>
      </p:sp>
      <p:pic>
        <p:nvPicPr>
          <p:cNvPr id="25604" name="Picture 4" descr="Lesson Guide Princess Bodice Draping: Beginner"/>
          <p:cNvPicPr>
            <a:picLocks noChangeAspect="1" noChangeArrowheads="1"/>
          </p:cNvPicPr>
          <p:nvPr/>
        </p:nvPicPr>
        <p:blipFill>
          <a:blip r:embed="rId2"/>
          <a:srcRect/>
          <a:stretch>
            <a:fillRect/>
          </a:stretch>
        </p:blipFill>
        <p:spPr bwMode="auto">
          <a:xfrm>
            <a:off x="5791200" y="0"/>
            <a:ext cx="3352800" cy="3886200"/>
          </a:xfrm>
          <a:prstGeom prst="rect">
            <a:avLst/>
          </a:prstGeom>
          <a:noFill/>
        </p:spPr>
      </p:pic>
      <p:pic>
        <p:nvPicPr>
          <p:cNvPr id="6" name="Picture 26" descr="Measurement Guide | MOHA Atelier"/>
          <p:cNvPicPr>
            <a:picLocks noChangeAspect="1" noChangeArrowheads="1"/>
          </p:cNvPicPr>
          <p:nvPr/>
        </p:nvPicPr>
        <p:blipFill>
          <a:blip r:embed="rId3"/>
          <a:srcRect/>
          <a:stretch>
            <a:fillRect/>
          </a:stretch>
        </p:blipFill>
        <p:spPr bwMode="auto">
          <a:xfrm>
            <a:off x="1" y="2514600"/>
            <a:ext cx="4042357" cy="3733800"/>
          </a:xfrm>
          <a:prstGeom prst="rect">
            <a:avLst/>
          </a:prstGeom>
          <a:noFill/>
        </p:spPr>
      </p:pic>
      <p:sp>
        <p:nvSpPr>
          <p:cNvPr id="7" name="Rectangle 6"/>
          <p:cNvSpPr/>
          <p:nvPr/>
        </p:nvSpPr>
        <p:spPr>
          <a:xfrm>
            <a:off x="5907553" y="3962400"/>
            <a:ext cx="3249287" cy="369332"/>
          </a:xfrm>
          <a:prstGeom prst="rect">
            <a:avLst/>
          </a:prstGeom>
        </p:spPr>
        <p:txBody>
          <a:bodyPr wrap="none">
            <a:spAutoFit/>
          </a:bodyPr>
          <a:lstStyle/>
          <a:p>
            <a:r>
              <a:rPr lang="en-US"/>
              <a:t>princess line body Measurement</a:t>
            </a:r>
          </a:p>
        </p:txBody>
      </p:sp>
      <p:sp>
        <p:nvSpPr>
          <p:cNvPr id="8" name="Rectangle 7"/>
          <p:cNvSpPr/>
          <p:nvPr/>
        </p:nvSpPr>
        <p:spPr>
          <a:xfrm>
            <a:off x="609604" y="6324600"/>
            <a:ext cx="2859309" cy="369332"/>
          </a:xfrm>
          <a:prstGeom prst="rect">
            <a:avLst/>
          </a:prstGeom>
        </p:spPr>
        <p:txBody>
          <a:bodyPr wrap="none">
            <a:spAutoFit/>
          </a:bodyPr>
          <a:lstStyle/>
          <a:p>
            <a:r>
              <a:rPr lang="en-US"/>
              <a:t>Sleeve Length Measurement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ts do a little prep work before you drape! — My Daily Threadz"/>
          <p:cNvPicPr>
            <a:picLocks noChangeAspect="1" noChangeArrowheads="1"/>
          </p:cNvPicPr>
          <p:nvPr/>
        </p:nvPicPr>
        <p:blipFill>
          <a:blip r:embed="rId2" cstate="print"/>
          <a:srcRect/>
          <a:stretch>
            <a:fillRect/>
          </a:stretch>
        </p:blipFill>
        <p:spPr bwMode="auto">
          <a:xfrm>
            <a:off x="0" y="0"/>
            <a:ext cx="4419600" cy="6858000"/>
          </a:xfrm>
          <a:prstGeom prst="rect">
            <a:avLst/>
          </a:prstGeom>
          <a:noFill/>
        </p:spPr>
      </p:pic>
      <p:pic>
        <p:nvPicPr>
          <p:cNvPr id="51202" name="Picture 2" descr="Dress Form Size Chart"/>
          <p:cNvPicPr>
            <a:picLocks noChangeAspect="1" noChangeArrowheads="1"/>
          </p:cNvPicPr>
          <p:nvPr/>
        </p:nvPicPr>
        <p:blipFill>
          <a:blip r:embed="rId3"/>
          <a:srcRect/>
          <a:stretch>
            <a:fillRect/>
          </a:stretch>
        </p:blipFill>
        <p:spPr bwMode="auto">
          <a:xfrm>
            <a:off x="4419600" y="0"/>
            <a:ext cx="47244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5410200" cy="2446824"/>
          </a:xfrm>
          <a:prstGeom prst="rect">
            <a:avLst/>
          </a:prstGeom>
        </p:spPr>
        <p:txBody>
          <a:bodyPr wrap="square">
            <a:spAutoFit/>
          </a:bodyPr>
          <a:lstStyle/>
          <a:p>
            <a:r>
              <a:rPr lang="hi-IN" b="1" u="sng"/>
              <a:t>बाइसेप</a:t>
            </a:r>
            <a:r>
              <a:rPr lang="en-US" b="1" u="sng"/>
              <a:t>-</a:t>
            </a:r>
          </a:p>
          <a:p>
            <a:pPr algn="just">
              <a:lnSpc>
                <a:spcPct val="150000"/>
              </a:lnSpc>
            </a:pPr>
            <a:r>
              <a:rPr lang="en-US"/>
              <a:t>              </a:t>
            </a:r>
            <a:r>
              <a:rPr lang="hi-IN"/>
              <a:t>बाइसेप का माप आस्तीन बनाने के लिए लिया जाता है। आप ऊपरी बांह के सबसे बड़े बिंदु पर गोल बांह को मापते हैं, मापने वाले टेप को बांह के छेद के नीचे से गुजारते हैं, यह सुनिश्चित करते हुए कि मापने वाला टेप बिना खींचे या मुड़ा हुआ हो।</a:t>
            </a:r>
            <a:endParaRPr lang="en-US"/>
          </a:p>
        </p:txBody>
      </p:sp>
      <p:sp>
        <p:nvSpPr>
          <p:cNvPr id="3" name="Rectangle 2"/>
          <p:cNvSpPr/>
          <p:nvPr/>
        </p:nvSpPr>
        <p:spPr>
          <a:xfrm>
            <a:off x="3657600" y="4411189"/>
            <a:ext cx="5486400" cy="2446824"/>
          </a:xfrm>
          <a:prstGeom prst="rect">
            <a:avLst/>
          </a:prstGeom>
        </p:spPr>
        <p:txBody>
          <a:bodyPr wrap="square">
            <a:spAutoFit/>
          </a:bodyPr>
          <a:lstStyle/>
          <a:p>
            <a:r>
              <a:rPr lang="hi-IN" b="1" u="sng"/>
              <a:t>कोहनी</a:t>
            </a:r>
            <a:r>
              <a:rPr lang="en-US" b="1" u="sng"/>
              <a:t>-</a:t>
            </a:r>
          </a:p>
          <a:p>
            <a:pPr algn="just">
              <a:lnSpc>
                <a:spcPct val="150000"/>
              </a:lnSpc>
            </a:pPr>
            <a:r>
              <a:rPr lang="en-US"/>
              <a:t>             </a:t>
            </a:r>
            <a:r>
              <a:rPr lang="hi-IN"/>
              <a:t>आस्तीन बनाने के लिए कोहनी का माप लिया जाता है। आप कोहनी के चारों ओर मापने वाले टेप को घुमाकर गोल मुड़ी हुई कोहनी को मापते हैं, यह सुनिश्चित करते हुए कि मापने वाला टेप बिना खींचे या मुड़ा हुआ हो।</a:t>
            </a:r>
            <a:endParaRPr lang="en-US"/>
          </a:p>
        </p:txBody>
      </p:sp>
      <p:pic>
        <p:nvPicPr>
          <p:cNvPr id="24578" name="Picture 2" descr="How to Measure · NarsBridal · Online Store Powered by Storenvy"/>
          <p:cNvPicPr>
            <a:picLocks noChangeAspect="1" noChangeArrowheads="1"/>
          </p:cNvPicPr>
          <p:nvPr/>
        </p:nvPicPr>
        <p:blipFill>
          <a:blip r:embed="rId2"/>
          <a:srcRect/>
          <a:stretch>
            <a:fillRect/>
          </a:stretch>
        </p:blipFill>
        <p:spPr bwMode="auto">
          <a:xfrm>
            <a:off x="5429250" y="0"/>
            <a:ext cx="3714750" cy="4000500"/>
          </a:xfrm>
          <a:prstGeom prst="rect">
            <a:avLst/>
          </a:prstGeom>
          <a:noFill/>
        </p:spPr>
      </p:pic>
      <p:sp>
        <p:nvSpPr>
          <p:cNvPr id="7" name="Rectangle 6"/>
          <p:cNvSpPr/>
          <p:nvPr/>
        </p:nvSpPr>
        <p:spPr>
          <a:xfrm>
            <a:off x="6553200" y="4038600"/>
            <a:ext cx="2162900" cy="369332"/>
          </a:xfrm>
          <a:prstGeom prst="rect">
            <a:avLst/>
          </a:prstGeom>
        </p:spPr>
        <p:txBody>
          <a:bodyPr wrap="none">
            <a:spAutoFit/>
          </a:bodyPr>
          <a:lstStyle/>
          <a:p>
            <a:r>
              <a:rPr lang="en-US"/>
              <a:t>Biceps Measurement</a:t>
            </a:r>
          </a:p>
        </p:txBody>
      </p:sp>
      <p:pic>
        <p:nvPicPr>
          <p:cNvPr id="24580" name="Picture 4" descr="HOW TO TAKE YOUR OWN BODY MEASUREMENTS FOR SEWING"/>
          <p:cNvPicPr>
            <a:picLocks noChangeAspect="1" noChangeArrowheads="1"/>
          </p:cNvPicPr>
          <p:nvPr/>
        </p:nvPicPr>
        <p:blipFill>
          <a:blip r:embed="rId3"/>
          <a:srcRect/>
          <a:stretch>
            <a:fillRect/>
          </a:stretch>
        </p:blipFill>
        <p:spPr bwMode="auto">
          <a:xfrm>
            <a:off x="0" y="2590800"/>
            <a:ext cx="3657600" cy="3657600"/>
          </a:xfrm>
          <a:prstGeom prst="rect">
            <a:avLst/>
          </a:prstGeom>
          <a:noFill/>
        </p:spPr>
      </p:pic>
      <p:sp>
        <p:nvSpPr>
          <p:cNvPr id="9" name="Rectangle 8"/>
          <p:cNvSpPr/>
          <p:nvPr/>
        </p:nvSpPr>
        <p:spPr>
          <a:xfrm>
            <a:off x="838200" y="6324600"/>
            <a:ext cx="2134302" cy="369332"/>
          </a:xfrm>
          <a:prstGeom prst="rect">
            <a:avLst/>
          </a:prstGeom>
        </p:spPr>
        <p:txBody>
          <a:bodyPr wrap="none">
            <a:spAutoFit/>
          </a:bodyPr>
          <a:lstStyle/>
          <a:p>
            <a:r>
              <a:rPr lang="en-US"/>
              <a:t>Elbow Measurement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5105400" cy="2446824"/>
          </a:xfrm>
          <a:prstGeom prst="rect">
            <a:avLst/>
          </a:prstGeom>
        </p:spPr>
        <p:txBody>
          <a:bodyPr wrap="square">
            <a:spAutoFit/>
          </a:bodyPr>
          <a:lstStyle/>
          <a:p>
            <a:r>
              <a:rPr lang="hi-IN" b="1" u="sng"/>
              <a:t>कलाई</a:t>
            </a:r>
            <a:r>
              <a:rPr lang="en-US" b="1" u="sng"/>
              <a:t>-</a:t>
            </a:r>
          </a:p>
          <a:p>
            <a:pPr algn="just">
              <a:lnSpc>
                <a:spcPct val="150000"/>
              </a:lnSpc>
            </a:pPr>
            <a:r>
              <a:rPr lang="en-US"/>
              <a:t>            </a:t>
            </a:r>
            <a:r>
              <a:rPr lang="hi-IN"/>
              <a:t>आस्तीन बनाने के लिए कलाई का माप लिया जाता है। आप कलाई के चारों ओर मापने वाले टेप को घुमाकर गोल कलाई को मापते हैं, यह सुनिश्चित करते हुए कि मापने वाला टेप बिना खींचे या मुड़ा हुआ हो</a:t>
            </a:r>
            <a:endParaRPr lang="en-US"/>
          </a:p>
        </p:txBody>
      </p:sp>
      <p:sp>
        <p:nvSpPr>
          <p:cNvPr id="3" name="Rectangle 2"/>
          <p:cNvSpPr/>
          <p:nvPr/>
        </p:nvSpPr>
        <p:spPr>
          <a:xfrm>
            <a:off x="2895600" y="4114813"/>
            <a:ext cx="6248400" cy="2446824"/>
          </a:xfrm>
          <a:prstGeom prst="rect">
            <a:avLst/>
          </a:prstGeom>
        </p:spPr>
        <p:txBody>
          <a:bodyPr wrap="square">
            <a:spAutoFit/>
          </a:bodyPr>
          <a:lstStyle/>
          <a:p>
            <a:r>
              <a:rPr lang="hi-IN" b="1" u="sng"/>
              <a:t>जांघ</a:t>
            </a:r>
            <a:r>
              <a:rPr lang="en-US" b="1" u="sng"/>
              <a:t>-</a:t>
            </a:r>
          </a:p>
          <a:p>
            <a:pPr algn="just">
              <a:lnSpc>
                <a:spcPct val="150000"/>
              </a:lnSpc>
            </a:pPr>
            <a:r>
              <a:rPr lang="en-US"/>
              <a:t>       </a:t>
            </a:r>
            <a:r>
              <a:rPr lang="hi-IN"/>
              <a:t>जांघ का माप पतलून, चूड़ीदार पायजामा आदि बनाने के लिए लिया जाता है। आप मापने वाले टेप को जांघ के सबसे बड़े हिस्से के चारों ओर घुमाकर गोल जांघ को मापते हैं, यह सुनिश्चित करते हुए कि मापने वाला टेप बिना खींचे या मुड़ा हुआ हो।</a:t>
            </a:r>
            <a:endParaRPr lang="en-US"/>
          </a:p>
        </p:txBody>
      </p:sp>
      <p:pic>
        <p:nvPicPr>
          <p:cNvPr id="52226" name="Picture 2" descr="How to Measure Your Wrist – Jennifer Metesh Studios"/>
          <p:cNvPicPr>
            <a:picLocks noChangeAspect="1" noChangeArrowheads="1"/>
          </p:cNvPicPr>
          <p:nvPr/>
        </p:nvPicPr>
        <p:blipFill>
          <a:blip r:embed="rId2"/>
          <a:srcRect/>
          <a:stretch>
            <a:fillRect/>
          </a:stretch>
        </p:blipFill>
        <p:spPr bwMode="auto">
          <a:xfrm>
            <a:off x="5105400" y="0"/>
            <a:ext cx="4038600" cy="3797904"/>
          </a:xfrm>
          <a:prstGeom prst="rect">
            <a:avLst/>
          </a:prstGeom>
          <a:noFill/>
        </p:spPr>
      </p:pic>
      <p:sp>
        <p:nvSpPr>
          <p:cNvPr id="5" name="Rectangle 4"/>
          <p:cNvSpPr/>
          <p:nvPr/>
        </p:nvSpPr>
        <p:spPr>
          <a:xfrm>
            <a:off x="6172213" y="3810000"/>
            <a:ext cx="2056973" cy="369332"/>
          </a:xfrm>
          <a:prstGeom prst="rect">
            <a:avLst/>
          </a:prstGeom>
        </p:spPr>
        <p:txBody>
          <a:bodyPr wrap="none">
            <a:spAutoFit/>
          </a:bodyPr>
          <a:lstStyle/>
          <a:p>
            <a:r>
              <a:rPr lang="en-US"/>
              <a:t>Wrist Measurement</a:t>
            </a:r>
          </a:p>
        </p:txBody>
      </p:sp>
      <p:pic>
        <p:nvPicPr>
          <p:cNvPr id="6" name="Picture 14" descr="How To Take Your Body Measurements ..."/>
          <p:cNvPicPr>
            <a:picLocks noChangeAspect="1" noChangeArrowheads="1"/>
          </p:cNvPicPr>
          <p:nvPr/>
        </p:nvPicPr>
        <p:blipFill>
          <a:blip r:embed="rId3"/>
          <a:srcRect/>
          <a:stretch>
            <a:fillRect/>
          </a:stretch>
        </p:blipFill>
        <p:spPr bwMode="auto">
          <a:xfrm>
            <a:off x="2" y="2819400"/>
            <a:ext cx="2902407" cy="3505200"/>
          </a:xfrm>
          <a:prstGeom prst="rect">
            <a:avLst/>
          </a:prstGeom>
          <a:noFill/>
        </p:spPr>
      </p:pic>
      <p:sp>
        <p:nvSpPr>
          <p:cNvPr id="7" name="Rectangle 6"/>
          <p:cNvSpPr/>
          <p:nvPr/>
        </p:nvSpPr>
        <p:spPr>
          <a:xfrm>
            <a:off x="381013" y="6324600"/>
            <a:ext cx="2079095" cy="369332"/>
          </a:xfrm>
          <a:prstGeom prst="rect">
            <a:avLst/>
          </a:prstGeom>
        </p:spPr>
        <p:txBody>
          <a:bodyPr wrap="none">
            <a:spAutoFit/>
          </a:bodyPr>
          <a:lstStyle/>
          <a:p>
            <a:r>
              <a:rPr lang="en-US"/>
              <a:t>Thigh Measurement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13"/>
            <a:ext cx="5791200" cy="2446824"/>
          </a:xfrm>
          <a:prstGeom prst="rect">
            <a:avLst/>
          </a:prstGeom>
        </p:spPr>
        <p:txBody>
          <a:bodyPr wrap="square">
            <a:spAutoFit/>
          </a:bodyPr>
          <a:lstStyle/>
          <a:p>
            <a:r>
              <a:rPr lang="hi-IN" b="1" u="sng"/>
              <a:t>घुटना</a:t>
            </a:r>
            <a:r>
              <a:rPr lang="en-US" b="1" u="sng"/>
              <a:t>-</a:t>
            </a:r>
          </a:p>
          <a:p>
            <a:pPr algn="just">
              <a:lnSpc>
                <a:spcPct val="150000"/>
              </a:lnSpc>
            </a:pPr>
            <a:r>
              <a:rPr lang="en-US"/>
              <a:t>           </a:t>
            </a:r>
            <a:r>
              <a:rPr lang="hi-IN"/>
              <a:t>घुटने का माप पतलून, चूड़ीदार पायजामा आदि बनाने के लिए लिया जाता है। आप मुड़े हुए घुटने के सबसे बड़े हिस्से के चारों ओर मापने वाले टेप को घुमाकर गोल घुटने को मापते हैं, यह सुनिश्चित करते हुए कि मापने वाला टेप बिना खींचे या मुड़ा हुआ हो।</a:t>
            </a:r>
            <a:endParaRPr lang="en-US"/>
          </a:p>
        </p:txBody>
      </p:sp>
      <p:sp>
        <p:nvSpPr>
          <p:cNvPr id="3" name="Rectangle 2"/>
          <p:cNvSpPr/>
          <p:nvPr/>
        </p:nvSpPr>
        <p:spPr>
          <a:xfrm>
            <a:off x="3276600" y="4411176"/>
            <a:ext cx="5867400" cy="2446824"/>
          </a:xfrm>
          <a:prstGeom prst="rect">
            <a:avLst/>
          </a:prstGeom>
        </p:spPr>
        <p:txBody>
          <a:bodyPr wrap="square">
            <a:spAutoFit/>
          </a:bodyPr>
          <a:lstStyle/>
          <a:p>
            <a:r>
              <a:rPr lang="hi-IN" b="1" u="sng"/>
              <a:t>टखना</a:t>
            </a:r>
            <a:r>
              <a:rPr lang="en-US" b="1" u="sng"/>
              <a:t>-</a:t>
            </a:r>
          </a:p>
          <a:p>
            <a:pPr algn="just">
              <a:lnSpc>
                <a:spcPct val="150000"/>
              </a:lnSpc>
            </a:pPr>
            <a:r>
              <a:rPr lang="en-US"/>
              <a:t>            </a:t>
            </a:r>
            <a:r>
              <a:rPr lang="hi-IN"/>
              <a:t>टखने का माप पतलून, चूड़ीदार पायजामा आदि बनाने के लिए लिया जाता है। आप टखने के सबसे बड़े हिस्से के चारों ओर मापने वाले टेप को घुमाकर गोल टखने को मापते हैं, पैर की एड़ी को कवर करते हैं और यह सुनिश्चित करते हैं कि मापने वाला टेप बिना खींचे या मुड़ा हुआ हो।</a:t>
            </a:r>
            <a:endParaRPr lang="en-US"/>
          </a:p>
        </p:txBody>
      </p:sp>
      <p:pic>
        <p:nvPicPr>
          <p:cNvPr id="6" name="Picture 30" descr="How To Take Measurements For Women - Yaly Couture"/>
          <p:cNvPicPr>
            <a:picLocks noChangeAspect="1" noChangeArrowheads="1"/>
          </p:cNvPicPr>
          <p:nvPr/>
        </p:nvPicPr>
        <p:blipFill>
          <a:blip r:embed="rId2"/>
          <a:srcRect/>
          <a:stretch>
            <a:fillRect/>
          </a:stretch>
        </p:blipFill>
        <p:spPr bwMode="auto">
          <a:xfrm>
            <a:off x="5715000" y="0"/>
            <a:ext cx="3429000" cy="3886200"/>
          </a:xfrm>
          <a:prstGeom prst="rect">
            <a:avLst/>
          </a:prstGeom>
          <a:noFill/>
        </p:spPr>
      </p:pic>
      <p:pic>
        <p:nvPicPr>
          <p:cNvPr id="7" name="Picture 8" descr="3 Piece suits measurement guide – Luxurazi"/>
          <p:cNvPicPr>
            <a:picLocks noChangeAspect="1" noChangeArrowheads="1"/>
          </p:cNvPicPr>
          <p:nvPr/>
        </p:nvPicPr>
        <p:blipFill>
          <a:blip r:embed="rId3"/>
          <a:srcRect/>
          <a:stretch>
            <a:fillRect/>
          </a:stretch>
        </p:blipFill>
        <p:spPr bwMode="auto">
          <a:xfrm>
            <a:off x="0" y="2922494"/>
            <a:ext cx="3200400" cy="3482788"/>
          </a:xfrm>
          <a:prstGeom prst="rect">
            <a:avLst/>
          </a:prstGeom>
          <a:noFill/>
        </p:spPr>
      </p:pic>
      <p:sp>
        <p:nvSpPr>
          <p:cNvPr id="8" name="Rectangle 7"/>
          <p:cNvSpPr/>
          <p:nvPr/>
        </p:nvSpPr>
        <p:spPr>
          <a:xfrm>
            <a:off x="0" y="6488668"/>
            <a:ext cx="3142783" cy="369332"/>
          </a:xfrm>
          <a:prstGeom prst="rect">
            <a:avLst/>
          </a:prstGeom>
        </p:spPr>
        <p:txBody>
          <a:bodyPr wrap="none">
            <a:spAutoFit/>
          </a:bodyPr>
          <a:lstStyle/>
          <a:p>
            <a:r>
              <a:rPr lang="en-US"/>
              <a:t>Bottom / Mohari Measurement</a:t>
            </a:r>
            <a:endParaRPr lang="en-US" dirty="0"/>
          </a:p>
        </p:txBody>
      </p:sp>
      <p:sp>
        <p:nvSpPr>
          <p:cNvPr id="9" name="Rectangle 8"/>
          <p:cNvSpPr/>
          <p:nvPr/>
        </p:nvSpPr>
        <p:spPr>
          <a:xfrm>
            <a:off x="6553200" y="3962400"/>
            <a:ext cx="2030620" cy="369332"/>
          </a:xfrm>
          <a:prstGeom prst="rect">
            <a:avLst/>
          </a:prstGeom>
        </p:spPr>
        <p:txBody>
          <a:bodyPr wrap="none">
            <a:spAutoFit/>
          </a:bodyPr>
          <a:lstStyle/>
          <a:p>
            <a:r>
              <a:rPr lang="en-US"/>
              <a:t>Knee Measurement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ow to take measurements for pants — Made by Rae"/>
          <p:cNvPicPr>
            <a:picLocks noChangeAspect="1" noChangeArrowheads="1"/>
          </p:cNvPicPr>
          <p:nvPr/>
        </p:nvPicPr>
        <p:blipFill>
          <a:blip r:embed="rId2" cstate="print"/>
          <a:srcRect l="19097" r="20226" b="5128"/>
          <a:stretch>
            <a:fillRect/>
          </a:stretch>
        </p:blipFill>
        <p:spPr bwMode="auto">
          <a:xfrm>
            <a:off x="13" y="0"/>
            <a:ext cx="3914621" cy="6019800"/>
          </a:xfrm>
          <a:prstGeom prst="rect">
            <a:avLst/>
          </a:prstGeom>
          <a:noFill/>
        </p:spPr>
      </p:pic>
      <p:pic>
        <p:nvPicPr>
          <p:cNvPr id="5" name="Picture 22" descr="A Guide to Measuring at Home – potapenkoyanchenko, natural waistline -  saroglobal.ir"/>
          <p:cNvPicPr>
            <a:picLocks noChangeAspect="1" noChangeArrowheads="1"/>
          </p:cNvPicPr>
          <p:nvPr/>
        </p:nvPicPr>
        <p:blipFill>
          <a:blip r:embed="rId3"/>
          <a:srcRect/>
          <a:stretch>
            <a:fillRect/>
          </a:stretch>
        </p:blipFill>
        <p:spPr bwMode="auto">
          <a:xfrm>
            <a:off x="5181600" y="0"/>
            <a:ext cx="3962400" cy="5257800"/>
          </a:xfrm>
          <a:prstGeom prst="rect">
            <a:avLst/>
          </a:prstGeom>
          <a:noFill/>
        </p:spPr>
      </p:pic>
      <p:sp>
        <p:nvSpPr>
          <p:cNvPr id="7" name="Rectangle 6"/>
          <p:cNvSpPr/>
          <p:nvPr/>
        </p:nvSpPr>
        <p:spPr>
          <a:xfrm>
            <a:off x="6172216" y="5486400"/>
            <a:ext cx="2266967" cy="369332"/>
          </a:xfrm>
          <a:prstGeom prst="rect">
            <a:avLst/>
          </a:prstGeom>
        </p:spPr>
        <p:txBody>
          <a:bodyPr wrap="none">
            <a:spAutoFit/>
          </a:bodyPr>
          <a:lstStyle/>
          <a:p>
            <a:r>
              <a:rPr lang="en-US"/>
              <a:t>Shoulder to Waist-line</a:t>
            </a:r>
            <a:endParaRPr lang="en-US" dirty="0"/>
          </a:p>
        </p:txBody>
      </p:sp>
      <p:sp>
        <p:nvSpPr>
          <p:cNvPr id="8" name="Rectangle 7"/>
          <p:cNvSpPr/>
          <p:nvPr/>
        </p:nvSpPr>
        <p:spPr>
          <a:xfrm>
            <a:off x="609604" y="6248400"/>
            <a:ext cx="2231445" cy="369332"/>
          </a:xfrm>
          <a:prstGeom prst="rect">
            <a:avLst/>
          </a:prstGeom>
        </p:spPr>
        <p:txBody>
          <a:bodyPr wrap="none">
            <a:spAutoFit/>
          </a:bodyPr>
          <a:lstStyle/>
          <a:p>
            <a:r>
              <a:rPr lang="en-US"/>
              <a:t>Waist to Ankle Length</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 y="990600"/>
            <a:ext cx="2361545" cy="369332"/>
          </a:xfrm>
          <a:prstGeom prst="rect">
            <a:avLst/>
          </a:prstGeom>
        </p:spPr>
        <p:txBody>
          <a:bodyPr wrap="none">
            <a:spAutoFit/>
          </a:bodyPr>
          <a:lstStyle/>
          <a:p>
            <a:pPr algn="ctr"/>
            <a:r>
              <a:rPr lang="en-US" b="1" u="sng"/>
              <a:t>Methods of Measuring</a:t>
            </a:r>
            <a:endParaRPr lang="en-US" u="sng"/>
          </a:p>
        </p:txBody>
      </p:sp>
      <p:sp>
        <p:nvSpPr>
          <p:cNvPr id="3" name="Rectangle 2"/>
          <p:cNvSpPr/>
          <p:nvPr/>
        </p:nvSpPr>
        <p:spPr>
          <a:xfrm>
            <a:off x="0" y="1600203"/>
            <a:ext cx="6934200" cy="4247317"/>
          </a:xfrm>
          <a:prstGeom prst="rect">
            <a:avLst/>
          </a:prstGeom>
        </p:spPr>
        <p:txBody>
          <a:bodyPr wrap="square">
            <a:spAutoFit/>
          </a:bodyPr>
          <a:lstStyle/>
          <a:p>
            <a:pPr algn="just">
              <a:lnSpc>
                <a:spcPct val="150000"/>
              </a:lnSpc>
              <a:buFont typeface="Arial" pitchFamily="34" charset="0"/>
              <a:buChar char="•"/>
            </a:pPr>
            <a:r>
              <a:rPr lang="en-US" b="1"/>
              <a:t>1. </a:t>
            </a:r>
            <a:r>
              <a:rPr lang="en-US">
                <a:solidFill>
                  <a:srgbClr val="FF0000"/>
                </a:solidFill>
              </a:rPr>
              <a:t>Understanding of Measurement: Inch Tape</a:t>
            </a:r>
          </a:p>
          <a:p>
            <a:pPr algn="just">
              <a:lnSpc>
                <a:spcPct val="150000"/>
              </a:lnSpc>
              <a:buFont typeface="Arial" pitchFamily="34" charset="0"/>
              <a:buChar char="•"/>
            </a:pPr>
            <a:r>
              <a:rPr lang="en-US" b="1">
                <a:solidFill>
                  <a:srgbClr val="FF0000"/>
                </a:solidFill>
              </a:rPr>
              <a:t>2.</a:t>
            </a:r>
            <a:r>
              <a:rPr lang="en-US">
                <a:solidFill>
                  <a:srgbClr val="FF0000"/>
                </a:solidFill>
              </a:rPr>
              <a:t>Understanding of Body &amp; Its Measurements</a:t>
            </a:r>
          </a:p>
          <a:p>
            <a:pPr algn="just">
              <a:lnSpc>
                <a:spcPct val="150000"/>
              </a:lnSpc>
              <a:buFont typeface="Arial" pitchFamily="34" charset="0"/>
              <a:buChar char="•"/>
            </a:pPr>
            <a:r>
              <a:rPr lang="en-US" b="1"/>
              <a:t>3. </a:t>
            </a:r>
            <a:r>
              <a:rPr lang="en-US"/>
              <a:t>Method of Measuring a Dress Form</a:t>
            </a:r>
          </a:p>
          <a:p>
            <a:pPr algn="just">
              <a:lnSpc>
                <a:spcPct val="150000"/>
              </a:lnSpc>
              <a:buFont typeface="Arial" pitchFamily="34" charset="0"/>
              <a:buChar char="•"/>
            </a:pPr>
            <a:r>
              <a:rPr lang="en-US" b="1"/>
              <a:t>4. </a:t>
            </a:r>
            <a:r>
              <a:rPr lang="en-US"/>
              <a:t>Relationship of Sizes and Measurement Standard    </a:t>
            </a:r>
          </a:p>
          <a:p>
            <a:pPr algn="just">
              <a:lnSpc>
                <a:spcPct val="150000"/>
              </a:lnSpc>
              <a:buFont typeface="Arial" pitchFamily="34" charset="0"/>
              <a:buChar char="•"/>
            </a:pPr>
            <a:r>
              <a:rPr lang="en-US" b="1"/>
              <a:t>5. </a:t>
            </a:r>
            <a:r>
              <a:rPr lang="en-US"/>
              <a:t>Measurement Chart for Womens wear</a:t>
            </a:r>
          </a:p>
          <a:p>
            <a:pPr algn="just">
              <a:lnSpc>
                <a:spcPct val="150000"/>
              </a:lnSpc>
              <a:buFont typeface="Arial" pitchFamily="34" charset="0"/>
              <a:buChar char="•"/>
            </a:pPr>
            <a:r>
              <a:rPr lang="en-US" b="1">
                <a:solidFill>
                  <a:srgbClr val="FF0000"/>
                </a:solidFill>
              </a:rPr>
              <a:t>6. </a:t>
            </a:r>
            <a:r>
              <a:rPr lang="en-US">
                <a:solidFill>
                  <a:srgbClr val="FF0000"/>
                </a:solidFill>
              </a:rPr>
              <a:t>Tools &amp; Equipment used for Sewing and Cutting</a:t>
            </a:r>
          </a:p>
          <a:p>
            <a:pPr>
              <a:lnSpc>
                <a:spcPct val="150000"/>
              </a:lnSpc>
              <a:buFont typeface="Arial" pitchFamily="34" charset="0"/>
              <a:buChar char="•"/>
            </a:pPr>
            <a:r>
              <a:rPr lang="en-US">
                <a:solidFill>
                  <a:srgbClr val="FF0000"/>
                </a:solidFill>
              </a:rPr>
              <a:t>7.Parts Of Sewing Machine</a:t>
            </a:r>
          </a:p>
          <a:p>
            <a:pPr algn="just">
              <a:lnSpc>
                <a:spcPct val="150000"/>
              </a:lnSpc>
              <a:buFont typeface="Arial" pitchFamily="34" charset="0"/>
              <a:buChar char="•"/>
            </a:pPr>
            <a:r>
              <a:rPr lang="en-US" b="1"/>
              <a:t>8.</a:t>
            </a:r>
            <a:r>
              <a:rPr lang="en-US">
                <a:solidFill>
                  <a:srgbClr val="FF0000"/>
                </a:solidFill>
              </a:rPr>
              <a:t>How to maintain the Sewing Machine</a:t>
            </a:r>
          </a:p>
          <a:p>
            <a:pPr algn="just">
              <a:lnSpc>
                <a:spcPct val="150000"/>
              </a:lnSpc>
              <a:buFont typeface="Arial" pitchFamily="34" charset="0"/>
              <a:buChar char="•"/>
            </a:pPr>
            <a:r>
              <a:rPr lang="en-US" b="1"/>
              <a:t>9.</a:t>
            </a:r>
            <a:r>
              <a:rPr lang="en-US"/>
              <a:t>Basics points to be remembered while Stitching</a:t>
            </a:r>
          </a:p>
          <a:p>
            <a:pPr>
              <a:lnSpc>
                <a:spcPct val="150000"/>
              </a:lnSpc>
            </a:pPr>
            <a:endParaRPr lang="en-US"/>
          </a:p>
        </p:txBody>
      </p:sp>
      <p:sp>
        <p:nvSpPr>
          <p:cNvPr id="10" name="Rectangle 9"/>
          <p:cNvSpPr/>
          <p:nvPr/>
        </p:nvSpPr>
        <p:spPr>
          <a:xfrm>
            <a:off x="0" y="4267200"/>
            <a:ext cx="7162800" cy="923330"/>
          </a:xfrm>
          <a:prstGeom prst="rect">
            <a:avLst/>
          </a:prstGeom>
        </p:spPr>
        <p:txBody>
          <a:bodyPr wrap="square">
            <a:spAutoFit/>
          </a:bodyPr>
          <a:lstStyle/>
          <a:p>
            <a:endParaRPr lang="en-US"/>
          </a:p>
          <a:p>
            <a:endParaRPr lang="en-US"/>
          </a:p>
          <a:p>
            <a:endParaRPr lang="en-US"/>
          </a:p>
        </p:txBody>
      </p:sp>
      <p:sp>
        <p:nvSpPr>
          <p:cNvPr id="11" name="Rectangle 10"/>
          <p:cNvSpPr/>
          <p:nvPr/>
        </p:nvSpPr>
        <p:spPr>
          <a:xfrm>
            <a:off x="2819413" y="0"/>
            <a:ext cx="2268121" cy="369332"/>
          </a:xfrm>
          <a:prstGeom prst="rect">
            <a:avLst/>
          </a:prstGeom>
        </p:spPr>
        <p:txBody>
          <a:bodyPr wrap="none">
            <a:spAutoFit/>
          </a:bodyPr>
          <a:lstStyle/>
          <a:p>
            <a:pPr algn="just"/>
            <a:r>
              <a:rPr lang="en-US" b="1"/>
              <a:t>        </a:t>
            </a:r>
            <a:r>
              <a:rPr lang="en-US" b="1" u="sng"/>
              <a:t>Table of Contents</a:t>
            </a:r>
          </a:p>
        </p:txBody>
      </p:sp>
      <p:sp>
        <p:nvSpPr>
          <p:cNvPr id="13" name="TextBox 12"/>
          <p:cNvSpPr txBox="1"/>
          <p:nvPr/>
        </p:nvSpPr>
        <p:spPr>
          <a:xfrm>
            <a:off x="0" y="3657603"/>
            <a:ext cx="9144000" cy="507831"/>
          </a:xfrm>
          <a:prstGeom prst="rect">
            <a:avLst/>
          </a:prstGeom>
          <a:noFill/>
        </p:spPr>
        <p:txBody>
          <a:bodyPr wrap="square" rtlCol="0">
            <a:spAutoFit/>
          </a:bodyPr>
          <a:lstStyle/>
          <a:p>
            <a:pPr>
              <a:lnSpc>
                <a:spcPct val="150000"/>
              </a:lnSpc>
            </a:pPr>
            <a:r>
              <a:rPr lang="en-US" b="1"/>
              <a:t> </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easurement Guide"/>
          <p:cNvPicPr>
            <a:picLocks noChangeAspect="1" noChangeArrowheads="1"/>
          </p:cNvPicPr>
          <p:nvPr/>
        </p:nvPicPr>
        <p:blipFill>
          <a:blip r:embed="rId2"/>
          <a:srcRect/>
          <a:stretch>
            <a:fillRect/>
          </a:stretch>
        </p:blipFill>
        <p:spPr bwMode="auto">
          <a:xfrm>
            <a:off x="5918293" y="2133600"/>
            <a:ext cx="3225707" cy="4267200"/>
          </a:xfrm>
          <a:prstGeom prst="rect">
            <a:avLst/>
          </a:prstGeom>
          <a:noFill/>
        </p:spPr>
      </p:pic>
      <p:pic>
        <p:nvPicPr>
          <p:cNvPr id="3" name="Picture 16" descr="HOW TO MEASURE YOUR BODY FOR CLOTHING — The Petite Pear, 51% OFF"/>
          <p:cNvPicPr>
            <a:picLocks noChangeAspect="1" noChangeArrowheads="1"/>
          </p:cNvPicPr>
          <p:nvPr/>
        </p:nvPicPr>
        <p:blipFill>
          <a:blip r:embed="rId3"/>
          <a:srcRect/>
          <a:stretch>
            <a:fillRect/>
          </a:stretch>
        </p:blipFill>
        <p:spPr bwMode="auto">
          <a:xfrm>
            <a:off x="2819400" y="0"/>
            <a:ext cx="2971800" cy="3657600"/>
          </a:xfrm>
          <a:prstGeom prst="rect">
            <a:avLst/>
          </a:prstGeom>
          <a:noFill/>
        </p:spPr>
      </p:pic>
      <p:pic>
        <p:nvPicPr>
          <p:cNvPr id="4" name="Picture 12" descr="HOW TO TAKE YOUR OWN BODY MEASUREMENTS FOR SEWING | Mystylediaryy"/>
          <p:cNvPicPr>
            <a:picLocks noChangeAspect="1" noChangeArrowheads="1"/>
          </p:cNvPicPr>
          <p:nvPr/>
        </p:nvPicPr>
        <p:blipFill>
          <a:blip r:embed="rId4" cstate="print"/>
          <a:srcRect l="17091" t="9766" r="7223"/>
          <a:stretch>
            <a:fillRect/>
          </a:stretch>
        </p:blipFill>
        <p:spPr bwMode="auto">
          <a:xfrm>
            <a:off x="0" y="0"/>
            <a:ext cx="2819400" cy="3657600"/>
          </a:xfrm>
          <a:prstGeom prst="rect">
            <a:avLst/>
          </a:prstGeom>
          <a:noFill/>
        </p:spPr>
      </p:pic>
      <p:sp>
        <p:nvSpPr>
          <p:cNvPr id="5" name="Rectangle 4"/>
          <p:cNvSpPr/>
          <p:nvPr/>
        </p:nvSpPr>
        <p:spPr>
          <a:xfrm>
            <a:off x="1524000" y="3810000"/>
            <a:ext cx="2176750" cy="369332"/>
          </a:xfrm>
          <a:prstGeom prst="rect">
            <a:avLst/>
          </a:prstGeom>
        </p:spPr>
        <p:txBody>
          <a:bodyPr wrap="none">
            <a:spAutoFit/>
          </a:bodyPr>
          <a:lstStyle/>
          <a:p>
            <a:r>
              <a:rPr lang="en-US"/>
              <a:t>Crotch Measurement</a:t>
            </a:r>
            <a:endParaRPr lang="en-US" dirty="0"/>
          </a:p>
        </p:txBody>
      </p:sp>
      <p:sp>
        <p:nvSpPr>
          <p:cNvPr id="6" name="Rectangle 5"/>
          <p:cNvSpPr/>
          <p:nvPr/>
        </p:nvSpPr>
        <p:spPr>
          <a:xfrm>
            <a:off x="6096004" y="6488668"/>
            <a:ext cx="2834109" cy="369332"/>
          </a:xfrm>
          <a:prstGeom prst="rect">
            <a:avLst/>
          </a:prstGeom>
        </p:spPr>
        <p:txBody>
          <a:bodyPr wrap="none">
            <a:spAutoFit/>
          </a:bodyPr>
          <a:lstStyle/>
          <a:p>
            <a:r>
              <a:rPr lang="en-US"/>
              <a:t>Half Shoulder Measurement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13" y="152400"/>
            <a:ext cx="4438459" cy="369332"/>
          </a:xfrm>
          <a:prstGeom prst="rect">
            <a:avLst/>
          </a:prstGeom>
        </p:spPr>
        <p:txBody>
          <a:bodyPr wrap="none">
            <a:spAutoFit/>
          </a:bodyPr>
          <a:lstStyle/>
          <a:p>
            <a:r>
              <a:rPr lang="en-US" b="1" u="sng"/>
              <a:t>Methods of Measuring Body and Dress Form</a:t>
            </a:r>
            <a:endParaRPr lang="en-US" u="sng"/>
          </a:p>
        </p:txBody>
      </p:sp>
      <p:sp>
        <p:nvSpPr>
          <p:cNvPr id="3" name="Rectangle 2"/>
          <p:cNvSpPr/>
          <p:nvPr/>
        </p:nvSpPr>
        <p:spPr>
          <a:xfrm>
            <a:off x="0" y="762023"/>
            <a:ext cx="9144000" cy="5632311"/>
          </a:xfrm>
          <a:prstGeom prst="rect">
            <a:avLst/>
          </a:prstGeom>
        </p:spPr>
        <p:txBody>
          <a:bodyPr wrap="square">
            <a:spAutoFit/>
          </a:bodyPr>
          <a:lstStyle/>
          <a:p>
            <a:pPr algn="just">
              <a:lnSpc>
                <a:spcPct val="250000"/>
              </a:lnSpc>
            </a:pPr>
            <a:r>
              <a:rPr lang="hi-IN"/>
              <a:t>मानव शरीर या पोशाक के आकार को मापना शरीर पर अच्छी तरह से फिट होने वाले कपड़ों के विकास में पहला कदम है। माप को सटीक और सटीक रूप से लेना पैटर्न बनाना सीखने में पहला कदम है। एक अच्छा फिट प्राप्त करने के लिए सटीक माप लेने के लिए सावधानी बरतनी चाहिए। ड्रेस फॉर्म माप लेना शुरू करने से पहले ड्रेस फॉर्म को समझना बेहद ज़रूरी है। शरीर के आकार को ध्यान से देखना चाहिए, यह कहाँ खोखला है, कंधे कैसे झुके हुए हैं आदि। पैटर्न बनाने वाले के लिए शरीर के विभिन्न कार्यों को समझना और विभिन्न शारीरिक गतिविधियों या दैनिक कार्यों को करते समय प्रत्येक अंग कैसे और कहाँ चलता है, यह समझना भी उतना ही महत्वपूर्ण है।</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0"/>
            <a:ext cx="3561616" cy="369332"/>
          </a:xfrm>
          <a:prstGeom prst="rect">
            <a:avLst/>
          </a:prstGeom>
        </p:spPr>
        <p:txBody>
          <a:bodyPr wrap="none">
            <a:spAutoFit/>
          </a:bodyPr>
          <a:lstStyle/>
          <a:p>
            <a:r>
              <a:rPr lang="en-US" b="1" u="sng"/>
              <a:t>Method of Measuring a Dress Form</a:t>
            </a:r>
            <a:endParaRPr lang="en-US" u="sng"/>
          </a:p>
        </p:txBody>
      </p:sp>
      <p:sp>
        <p:nvSpPr>
          <p:cNvPr id="3" name="Rectangle 2"/>
          <p:cNvSpPr/>
          <p:nvPr/>
        </p:nvSpPr>
        <p:spPr>
          <a:xfrm>
            <a:off x="0" y="457200"/>
            <a:ext cx="9144000" cy="6324808"/>
          </a:xfrm>
          <a:prstGeom prst="rect">
            <a:avLst/>
          </a:prstGeom>
        </p:spPr>
        <p:txBody>
          <a:bodyPr wrap="square">
            <a:spAutoFit/>
          </a:bodyPr>
          <a:lstStyle/>
          <a:p>
            <a:pPr algn="just">
              <a:lnSpc>
                <a:spcPct val="250000"/>
              </a:lnSpc>
            </a:pPr>
            <a:r>
              <a:rPr lang="hi-IN"/>
              <a:t>विभिन्न शारीरिक अंगों की पहचान करें: ड्रेस फॉर्म विभिन्न सामग्रियों में मानक शारीरिक माप में कई कंपनियों से विभिन्न आकारों, आकृतियों, रंगों, लंबाई आदि में आते हैं। वे किसी देश के मानक माप के अनुसार तैयार किए गए उपलब्ध हैं और ग्राहक प्रोफ़ाइल या कंपनी के लक्षित बाजार के अनुसार अनुकूलित किए जा सकते हैं। आकार 8 के साथ एक ड्रेस फॉर्म और एक अमेरिकी आधारित कंपनी द्वारा बनाया गया है जो अमेरिकी मानक आकार के आकार 8 के अनुसार बनाया गया है। हालांकि, मातृत्व पहनने से निपटने वाली कंपनी को एक अनुकूलित ड्रेस फॉर्म की आवश्यकता होगी। ड्रेस फॉर्म को मापने के लिए सीखने का पहला कदम फॉर्म को जानना है। नीचे दिया गया आंकड़ा एक मानक ड्रेस फॉर्म के सामने और पीछे के विभिन्न शारीरिक अंगों की पहचान करता है।</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pPr>
              <a:lnSpc>
                <a:spcPct val="150000"/>
              </a:lnSpc>
            </a:pPr>
            <a:r>
              <a:rPr lang="hi-IN"/>
              <a:t>सभी माप दी गई संख्या के अनुसार हैं जैसे 1. - सामने की लंबाईपोशाक के आकार की आकृति पर पहचाने गए 1 के अनुरूप है।</a:t>
            </a:r>
            <a:endParaRPr lang="en-US"/>
          </a:p>
        </p:txBody>
      </p:sp>
      <p:sp>
        <p:nvSpPr>
          <p:cNvPr id="4" name="Rectangle 3"/>
          <p:cNvSpPr/>
          <p:nvPr/>
        </p:nvSpPr>
        <p:spPr>
          <a:xfrm>
            <a:off x="0" y="1600204"/>
            <a:ext cx="9144000" cy="5078313"/>
          </a:xfrm>
          <a:prstGeom prst="rect">
            <a:avLst/>
          </a:prstGeom>
        </p:spPr>
        <p:txBody>
          <a:bodyPr wrap="square">
            <a:spAutoFit/>
          </a:bodyPr>
          <a:lstStyle/>
          <a:p>
            <a:pPr marL="342900" indent="-342900" algn="just">
              <a:lnSpc>
                <a:spcPct val="150000"/>
              </a:lnSpc>
              <a:buAutoNum type="arabicPeriod"/>
            </a:pPr>
            <a:r>
              <a:rPr lang="hi-IN"/>
              <a:t>सामने की लंबाई: बस्ट के ऊपर हाई शोल्डर नेक इंटरसेक्शन से कमर तक नापें,</a:t>
            </a:r>
            <a:r>
              <a:rPr lang="en-US"/>
              <a:t> </a:t>
            </a:r>
            <a:r>
              <a:rPr lang="hi-IN"/>
              <a:t>बस्ट के नीचे हाथ रखकर नापने का ध्यान रखें। </a:t>
            </a:r>
            <a:endParaRPr lang="en-US"/>
          </a:p>
          <a:p>
            <a:pPr marL="342900" indent="-342900" algn="just">
              <a:lnSpc>
                <a:spcPct val="150000"/>
              </a:lnSpc>
              <a:buAutoNum type="arabicPeriod"/>
            </a:pPr>
            <a:r>
              <a:rPr lang="hi-IN"/>
              <a:t>सेंटर फ्रंट लेंथ: बिना किसी खींचतान के सेंटर फ्रंट पर गर्दन इंटरसेक्शन से कमर तक सेंटर फ्रंट इंटरसेक्शन तक नापें। </a:t>
            </a:r>
            <a:endParaRPr lang="en-US"/>
          </a:p>
          <a:p>
            <a:pPr marL="342900" indent="-342900" algn="just">
              <a:lnSpc>
                <a:spcPct val="150000"/>
              </a:lnSpc>
              <a:buAutoNum type="arabicPeriod"/>
            </a:pPr>
            <a:r>
              <a:rPr lang="hi-IN"/>
              <a:t>कंधे से कमर तक: कंधे की नोक से साइड सीम कमर इंटरसेक्शन तक नापें (साइड पर आर्महोल के लिए आसानी से 3/4 इंच जोड़ें)। 1.3.2 माप कंधे की लंबाई नेकलाइन आर्म प्लेट सेंटर पॉइंट सेंटर बैक साइड सीम कमर लाइन हिप लाइन साइड सीम फ्रंट व्यू बैक व्यू ड्रेस फॉर्म केज बेसिक पैटर्न डेवलपमेंट 5 </a:t>
            </a:r>
            <a:endParaRPr lang="en-US"/>
          </a:p>
          <a:p>
            <a:pPr marL="342900" indent="-342900" algn="just">
              <a:lnSpc>
                <a:spcPct val="150000"/>
              </a:lnSpc>
              <a:buFontTx/>
              <a:buAutoNum type="arabicPeriod"/>
            </a:pPr>
            <a:r>
              <a:rPr lang="hi-IN"/>
              <a:t>अंडरआर्म सीम: आर्महोल प्लेट के नीचे एक पॉइंट </a:t>
            </a:r>
            <a:r>
              <a:rPr lang="en-US"/>
              <a:t>X 1" </a:t>
            </a:r>
            <a:r>
              <a:rPr lang="hi-IN"/>
              <a:t>मार्क करें। पॉइंट </a:t>
            </a:r>
            <a:r>
              <a:rPr lang="en-US"/>
              <a:t>X </a:t>
            </a:r>
            <a:r>
              <a:rPr lang="hi-IN"/>
              <a:t>से साइड सीम पर कमर इंटरसेक्शन तक नापें।</a:t>
            </a:r>
            <a:endParaRPr lang="en-US"/>
          </a:p>
          <a:p>
            <a:pPr marL="342900" indent="-342900" algn="just">
              <a:lnSpc>
                <a:spcPct val="150000"/>
              </a:lnSpc>
              <a:buFontTx/>
              <a:buAutoNum type="arabicPeriod"/>
            </a:pPr>
            <a:r>
              <a:rPr lang="hi-IN"/>
              <a:t>कंधे की लंबाई: कंधे की गर्दन के चौराहे से लेकर प्रिंसेस लाइन तक और फिर प्रिंसेस लाइन से कंधे की नोक तक मापें।</a:t>
            </a:r>
            <a:endParaRPr lang="en-US"/>
          </a:p>
        </p:txBody>
      </p:sp>
      <p:sp>
        <p:nvSpPr>
          <p:cNvPr id="5" name="Rectangle 4"/>
          <p:cNvSpPr/>
          <p:nvPr/>
        </p:nvSpPr>
        <p:spPr>
          <a:xfrm>
            <a:off x="3657613" y="914400"/>
            <a:ext cx="1621085" cy="369332"/>
          </a:xfrm>
          <a:prstGeom prst="rect">
            <a:avLst/>
          </a:prstGeom>
        </p:spPr>
        <p:txBody>
          <a:bodyPr wrap="none">
            <a:spAutoFit/>
          </a:bodyPr>
          <a:lstStyle/>
          <a:p>
            <a:r>
              <a:rPr lang="en-US" b="1" u="sng"/>
              <a:t>Measurements</a:t>
            </a:r>
            <a:endParaRPr lang="en-US" u="sng"/>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26"/>
            <a:ext cx="9144000" cy="6186309"/>
          </a:xfrm>
          <a:prstGeom prst="rect">
            <a:avLst/>
          </a:prstGeom>
        </p:spPr>
        <p:txBody>
          <a:bodyPr wrap="square">
            <a:spAutoFit/>
          </a:bodyPr>
          <a:lstStyle/>
          <a:p>
            <a:pPr algn="just">
              <a:lnSpc>
                <a:spcPct val="200000"/>
              </a:lnSpc>
            </a:pPr>
            <a:r>
              <a:rPr lang="en-US"/>
              <a:t>6. </a:t>
            </a:r>
            <a:r>
              <a:rPr lang="hi-IN"/>
              <a:t>बस्ट की चौड़ाई: बस्ट के ऊपर सेंटर फ्रंट से साइड सीम पर पॉइंट एक्स तक (सीम के ठीक</a:t>
            </a:r>
            <a:r>
              <a:rPr lang="en-US"/>
              <a:t>             </a:t>
            </a:r>
            <a:r>
              <a:rPr lang="hi-IN"/>
              <a:t>ऊपर तक) मापें।</a:t>
            </a:r>
            <a:endParaRPr lang="en-US"/>
          </a:p>
          <a:p>
            <a:pPr algn="just">
              <a:lnSpc>
                <a:spcPct val="200000"/>
              </a:lnSpc>
            </a:pPr>
            <a:r>
              <a:rPr lang="en-US"/>
              <a:t>7.</a:t>
            </a:r>
            <a:r>
              <a:rPr lang="hi-IN"/>
              <a:t>सामने की कमर: सेंटर फ्रंट कमर लाइन चौराहे से साइड सीम कमर लाइन चौराहे तक मापें। 8.फ्रंट हिपलाइन: कमर के नीचे 7" पर सामने के केंद्र पर पिन की मदद से एक बिंदु चिह्नित करें। इस बिंदु का उपयोग करके फर्श से ऊपर की ओर मापें, इस माप को ड्रेस फॉर्म पर क्षैतिज रूप से केंद्र के सामने से शुरू करके पीछे के केंद्र तक जारी रखें (इसे पूरी तरह से एक समान रखते हुए)। संदर्भ के लिए एक स्टाइल टेप रखें और इसे हिप लाइन के रूप में लेबल करें। इस रेखा पर, केंद्र के सामने के चौराहे से साइड सीम चौराहे तक (सीम के ठीक ऊपर तक) मापें। 9.शीर्ष माप: टेप को फर्श के समानांतर रखते हुए केंद्र के सामने से उच्च बस्ट बिंदु तक मापें।</a:t>
            </a:r>
            <a:endParaRPr lang="en-US"/>
          </a:p>
          <a:p>
            <a:pPr algn="just">
              <a:lnSpc>
                <a:spcPct val="200000"/>
              </a:lnSpc>
            </a:pPr>
            <a:r>
              <a:rPr lang="hi-IN"/>
              <a:t>10.केंद्र के सामने से प्रिंसेस लाइन तक: कमर की रेखा पर केंद्र के सामने के चौराहे से प्रिंसेस लाइन चौराहे तक मापें।</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
            <a:ext cx="9144000" cy="5078313"/>
          </a:xfrm>
          <a:prstGeom prst="rect">
            <a:avLst/>
          </a:prstGeom>
        </p:spPr>
        <p:txBody>
          <a:bodyPr wrap="square">
            <a:spAutoFit/>
          </a:bodyPr>
          <a:lstStyle/>
          <a:p>
            <a:pPr marL="342900" indent="-342900" algn="just">
              <a:lnSpc>
                <a:spcPct val="150000"/>
              </a:lnSpc>
              <a:buAutoNum type="arabicPeriod"/>
            </a:pPr>
            <a:r>
              <a:rPr lang="hi-IN"/>
              <a:t>कंधे की हड्डी: पीठ के बीच में एक बिंदु </a:t>
            </a:r>
            <a:r>
              <a:rPr lang="en-US"/>
              <a:t>Y </a:t>
            </a:r>
            <a:r>
              <a:rPr lang="hi-IN"/>
              <a:t>को चिह्नित करें ताकि, पीठ के बीच में गर्दन के चौराहे से बिंदु </a:t>
            </a:r>
            <a:r>
              <a:rPr lang="en-US"/>
              <a:t>Y </a:t>
            </a:r>
            <a:r>
              <a:rPr lang="hi-IN"/>
              <a:t>तक पीठ के बीच की लंबाई का 1/4 भाग हो। कंधे की हड्डी को बिंदु </a:t>
            </a:r>
            <a:r>
              <a:rPr lang="en-US"/>
              <a:t>Y </a:t>
            </a:r>
            <a:r>
              <a:rPr lang="hi-IN"/>
              <a:t>से आर्महोल रिज तक मापा जाता है, टेप को फर्श के समानांतर रखते हुए। </a:t>
            </a:r>
            <a:endParaRPr lang="en-US"/>
          </a:p>
          <a:p>
            <a:pPr marL="342900" indent="-342900" algn="just">
              <a:lnSpc>
                <a:spcPct val="150000"/>
              </a:lnSpc>
              <a:buAutoNum type="arabicPeriod"/>
            </a:pPr>
            <a:r>
              <a:rPr lang="hi-IN"/>
              <a:t>पीठ की चौड़ाई: टेप को फर्श के समानांतर रखते हुए साइड सीम पर बिंदु </a:t>
            </a:r>
            <a:r>
              <a:rPr lang="en-US"/>
              <a:t>X </a:t>
            </a:r>
            <a:r>
              <a:rPr lang="hi-IN"/>
              <a:t>से पीठ के बीच में मापें। </a:t>
            </a:r>
            <a:endParaRPr lang="en-US"/>
          </a:p>
          <a:p>
            <a:pPr marL="342900" indent="-342900" algn="just">
              <a:lnSpc>
                <a:spcPct val="150000"/>
              </a:lnSpc>
              <a:buAutoNum type="arabicPeriod"/>
            </a:pPr>
            <a:r>
              <a:rPr lang="hi-IN"/>
              <a:t>पीठ की कमर: पीठ के बीच में कमर के चौराहे से साइड सीम के चौराहे तक मापें। </a:t>
            </a:r>
            <a:endParaRPr lang="en-US"/>
          </a:p>
          <a:p>
            <a:pPr marL="342900" indent="-342900" algn="just">
              <a:lnSpc>
                <a:spcPct val="150000"/>
              </a:lnSpc>
              <a:buAutoNum type="arabicPeriod"/>
            </a:pPr>
            <a:r>
              <a:rPr lang="hi-IN"/>
              <a:t>पीठ के कूल्हे की रेखा: पहले से चिह्नित कूल्हे की रेखा पर पीठ के बीच में गर्दन के चौराहे से लेकर सामने के केंद्र में कमर के चौराहे तक मापें। </a:t>
            </a:r>
            <a:endParaRPr lang="en-US"/>
          </a:p>
          <a:p>
            <a:pPr marL="342900" indent="-342900" algn="just">
              <a:lnSpc>
                <a:spcPct val="150000"/>
              </a:lnSpc>
              <a:buAutoNum type="arabicPeriod"/>
            </a:pPr>
            <a:r>
              <a:rPr lang="hi-IN"/>
              <a:t>पीठ के बीच की लंबाई: पीठ के बीच में गर्दन के चौराहे से लेकर सामने के केंद्र में कमर के चौराहे तक मापें, बिना किसी खींचतान के, जैसा कि केंद्र के सामने होता है। </a:t>
            </a:r>
            <a:endParaRPr lang="en-US"/>
          </a:p>
          <a:p>
            <a:pPr marL="342900" indent="-342900" algn="just">
              <a:lnSpc>
                <a:spcPct val="150000"/>
              </a:lnSpc>
              <a:buAutoNum type="arabicPeriod"/>
            </a:pPr>
            <a:r>
              <a:rPr lang="hi-IN"/>
              <a:t>पीठ के बीच से प्रिंसेस लाइन तक: कमर की रेखा पर पीठ के बीच में केंद्र से प्रिंसेस लाइन के चौराहे तक मापें</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
            <a:ext cx="9144000" cy="5493812"/>
          </a:xfrm>
          <a:prstGeom prst="rect">
            <a:avLst/>
          </a:prstGeom>
        </p:spPr>
        <p:txBody>
          <a:bodyPr wrap="square">
            <a:spAutoFit/>
          </a:bodyPr>
          <a:lstStyle/>
          <a:p>
            <a:pPr algn="just">
              <a:lnSpc>
                <a:spcPct val="150000"/>
              </a:lnSpc>
            </a:pPr>
            <a:r>
              <a:rPr lang="en-US"/>
              <a:t>17.</a:t>
            </a:r>
            <a:r>
              <a:rPr lang="hi-IN"/>
              <a:t> निचले परिधान के लिए केंद्र सामने की लंबाई: केंद्र सामने की कमर रेखा से केंद्र सामने के </a:t>
            </a:r>
            <a:r>
              <a:rPr lang="en-US"/>
              <a:t>      </a:t>
            </a:r>
            <a:r>
              <a:rPr lang="hi-IN"/>
              <a:t>चौराहे से वांछित लंबाई तक मापें, यह सुनिश्चित करते हुए कि टेप माप में कोई खिंचाव या तह नहीं है।</a:t>
            </a:r>
            <a:endParaRPr lang="en-US"/>
          </a:p>
          <a:p>
            <a:pPr algn="just">
              <a:lnSpc>
                <a:spcPct val="150000"/>
              </a:lnSpc>
            </a:pPr>
            <a:r>
              <a:rPr lang="hi-IN"/>
              <a:t>18. निचले परिधान के लिए केंद्र पीछे की लंबाई: केंद्र पीछे की कमर रेखा से केंद्र पीछे के चौराहे से वांछित लंबाई तक मापें, यह सुनिश्चित करते हुए कि टेप माप में केंद्र सामने की तरह कोई खिंचाव या तह नहीं है। </a:t>
            </a:r>
            <a:endParaRPr lang="en-US"/>
          </a:p>
          <a:p>
            <a:pPr algn="just">
              <a:lnSpc>
                <a:spcPct val="150000"/>
              </a:lnSpc>
            </a:pPr>
            <a:r>
              <a:rPr lang="hi-IN"/>
              <a:t>19. साइड सीम लंबाई: कमर रेखा से कूल्हे के ऊपर साइड सीम पर टखने तक मापें, यह सुनिश्चित करते हुए कि टेप माप में कोई खिंचाव या तह नहीं है। </a:t>
            </a:r>
            <a:endParaRPr lang="en-US"/>
          </a:p>
          <a:p>
            <a:pPr algn="just">
              <a:lnSpc>
                <a:spcPct val="150000"/>
              </a:lnSpc>
            </a:pPr>
            <a:r>
              <a:rPr lang="hi-IN"/>
              <a:t>20. क्रॉच गहराई (ए) ड्रेस फॉर्म पर: फॉर्म के पैरों के बीच एक एल-स्क्वायर रखें और कमर की रेखा पर माप नोट करें। इस माप में 1¼" आसानी शामिल है क्योंकि एल-स्क्वायर आम तौर पर 1¼" चौड़ा होता है। (बी) शरीर पर: ग्राहक को एक सपाट सतह पर बैठाएं, यह सुनिश्चित करते हुए कि क्लाइंट की पीठ बिल्कुल सीधी हो। इस बैठने की स्थिति में, कमर की रेखा से लेकर साइड सीम पर चौराहे तक की माप लें। (आसानी को यहाँ जोड़ा जाना चाहिए।) </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
            <a:ext cx="9144000" cy="4662815"/>
          </a:xfrm>
          <a:prstGeom prst="rect">
            <a:avLst/>
          </a:prstGeom>
        </p:spPr>
        <p:txBody>
          <a:bodyPr wrap="square">
            <a:spAutoFit/>
          </a:bodyPr>
          <a:lstStyle/>
          <a:p>
            <a:pPr algn="just">
              <a:lnSpc>
                <a:spcPct val="150000"/>
              </a:lnSpc>
            </a:pPr>
            <a:r>
              <a:rPr lang="hi-IN"/>
              <a:t>21. घुटने की परिधि: घुटने के सबसे बड़े हिस्से से हड्डी के ऊपर गोल माप लें। शरीर पर, इसे पूर्ण माप के लिए मुड़े हुए घुटने के ऊपर मापा जाना चाहिए। </a:t>
            </a:r>
            <a:endParaRPr lang="en-US"/>
          </a:p>
          <a:p>
            <a:pPr algn="just">
              <a:lnSpc>
                <a:spcPct val="150000"/>
              </a:lnSpc>
            </a:pPr>
            <a:r>
              <a:rPr lang="hi-IN"/>
              <a:t>22. टखने की परिधि: टखने की हड्डी के ऊपर गोल माप लें। शरीर पर, इसे पूर्ण माप के लिए टखने और एड़ी के ऊपर मापा जाना चाहिए।</a:t>
            </a:r>
            <a:endParaRPr lang="en-US"/>
          </a:p>
          <a:p>
            <a:pPr algn="just">
              <a:lnSpc>
                <a:spcPct val="150000"/>
              </a:lnSpc>
            </a:pPr>
            <a:r>
              <a:rPr lang="hi-IN"/>
              <a:t>23. कैप की ऊँचाई: बगल के पास बांह के बाइसेप्स के चारों ओर एक टेप बाँधें। कैप की ऊँचाई </a:t>
            </a:r>
            <a:r>
              <a:rPr lang="en-US"/>
              <a:t>            </a:t>
            </a:r>
            <a:r>
              <a:rPr lang="hi-IN"/>
              <a:t>को कंधे के चौराहे से टेप के शीर्ष तक मापा जाना चाहिए। </a:t>
            </a:r>
            <a:endParaRPr lang="en-US"/>
          </a:p>
          <a:p>
            <a:pPr algn="just">
              <a:lnSpc>
                <a:spcPct val="150000"/>
              </a:lnSpc>
            </a:pPr>
            <a:r>
              <a:rPr lang="hi-IN"/>
              <a:t>24. आस्तीन की लंबाई: मुड़ी हुई कोहनी के ऊपर कंधे के चौराहे से कलाई तक मापें। </a:t>
            </a:r>
            <a:endParaRPr lang="en-US"/>
          </a:p>
          <a:p>
            <a:pPr algn="just">
              <a:lnSpc>
                <a:spcPct val="150000"/>
              </a:lnSpc>
            </a:pPr>
            <a:r>
              <a:rPr lang="hi-IN"/>
              <a:t>25. बाइसेप परिधि: बांह के सबसे बड़े हिस्से पर गोल माप लें। </a:t>
            </a:r>
            <a:endParaRPr lang="en-US"/>
          </a:p>
          <a:p>
            <a:pPr algn="just">
              <a:lnSpc>
                <a:spcPct val="150000"/>
              </a:lnSpc>
            </a:pPr>
            <a:r>
              <a:rPr lang="hi-IN"/>
              <a:t>26. कोहनी की परिधि:कोहनी के ऊपर गोल माप लें।शरीर पर, इसे पूरी माप के लिए मुड़ी हुई कोहनी के ऊपर मापा जाना चाहिए।</a:t>
            </a:r>
            <a:endParaRPr lang="en-US"/>
          </a:p>
          <a:p>
            <a:pPr algn="just">
              <a:lnSpc>
                <a:spcPct val="150000"/>
              </a:lnSpc>
            </a:pPr>
            <a:r>
              <a:rPr lang="hi-IN"/>
              <a:t>27. कलाई की परिधि: कलाई की हड्डी के ऊपर गोल माप लें।</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hi-IN" b="1" u="sng"/>
              <a:t>शरीर का माप लेते समय ध्यान रखने योग्य बातें</a:t>
            </a:r>
            <a:r>
              <a:rPr lang="en-US"/>
              <a:t>-</a:t>
            </a:r>
            <a:r>
              <a:rPr lang="hi-IN"/>
              <a:t> </a:t>
            </a:r>
            <a:endParaRPr lang="en-US"/>
          </a:p>
          <a:p>
            <a:pPr algn="just">
              <a:lnSpc>
                <a:spcPct val="200000"/>
              </a:lnSpc>
            </a:pPr>
            <a:r>
              <a:rPr lang="en-US"/>
              <a:t>                                                                                       </a:t>
            </a:r>
            <a:r>
              <a:rPr lang="hi-IN"/>
              <a:t>गोल माप/परिधि माप शरीर के सबसे चौड़े हिस्से पर माप करके लिया जाना चाहिए, जिसमें शरीर और मापने वाले टेप के बीच दो अंगुलियाँ हों, इससे यह सुनिश्चित होगा कि शरीर को न तो दबाया जाए और न ही निचोड़ा जाए। नोट: याद रखें कि मापने वाले टेप को शरीर में नहीं दबाना चाहिए, अन्यथा माप सटीक नहीं हो सकता है। लंबाई के हिसाब से माप के लिए, सुनिश्चित करें कि ग्राहक प्राकृतिक मुद्रा में खड़ा हो। लंबाई के हिसाब से माप: लंबाई के हिसाब से माप लेते समय बस्ट को मापते समय यह सुनिश्चित करने के लिए बस्ट के नीचे हाथ रखना चाहिए। अन्यथा परिधान की लंबाई कम हो जाएगी। कंधे/क्रॉस बैक माप एक कंधे की हड्डी से दूसरे कंधे की हड्डी तक लिया जाता है। शीर्ष को चित्र में दिखाए अनुसार मापा जाना चाहिए। आस्तीन की लंबाई कंधे की हड्डी से आवश्यक लंबाई तक ली जाती है। सलवार की पूरी लंबाई के लिए कमर से फर्श तक मापें, यह सुनिश्चित करते हुए कि व्यक्ति सीधा खड़ा हो।आस्तीन की लंबाईशीर्ष माप9</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2400"/>
            <a:ext cx="3633815" cy="369332"/>
          </a:xfrm>
          <a:prstGeom prst="rect">
            <a:avLst/>
          </a:prstGeom>
        </p:spPr>
        <p:txBody>
          <a:bodyPr wrap="none">
            <a:spAutoFit/>
          </a:bodyPr>
          <a:lstStyle/>
          <a:p>
            <a:pPr algn="ctr"/>
            <a:r>
              <a:rPr lang="en-US" b="1" u="sng" dirty="0"/>
              <a:t>  Chapter - 2: Methods of Measuring</a:t>
            </a:r>
            <a:endParaRPr lang="en-US" u="sng" dirty="0"/>
          </a:p>
        </p:txBody>
      </p:sp>
      <p:sp>
        <p:nvSpPr>
          <p:cNvPr id="3" name="Rectangle 2"/>
          <p:cNvSpPr/>
          <p:nvPr/>
        </p:nvSpPr>
        <p:spPr>
          <a:xfrm>
            <a:off x="13" y="609600"/>
            <a:ext cx="3945247" cy="369332"/>
          </a:xfrm>
          <a:prstGeom prst="rect">
            <a:avLst/>
          </a:prstGeom>
        </p:spPr>
        <p:txBody>
          <a:bodyPr wrap="none">
            <a:spAutoFit/>
          </a:bodyPr>
          <a:lstStyle/>
          <a:p>
            <a:r>
              <a:rPr lang="en-US" b="1"/>
              <a:t>Relationship of Sizes and Measurement</a:t>
            </a:r>
            <a:endParaRPr lang="en-US"/>
          </a:p>
        </p:txBody>
      </p:sp>
      <p:sp>
        <p:nvSpPr>
          <p:cNvPr id="4" name="Rectangle 3"/>
          <p:cNvSpPr/>
          <p:nvPr/>
        </p:nvSpPr>
        <p:spPr>
          <a:xfrm>
            <a:off x="0" y="1143004"/>
            <a:ext cx="9144000" cy="5493812"/>
          </a:xfrm>
          <a:prstGeom prst="rect">
            <a:avLst/>
          </a:prstGeom>
        </p:spPr>
        <p:txBody>
          <a:bodyPr wrap="square">
            <a:spAutoFit/>
          </a:bodyPr>
          <a:lstStyle/>
          <a:p>
            <a:pPr algn="just">
              <a:lnSpc>
                <a:spcPct val="150000"/>
              </a:lnSpc>
            </a:pPr>
            <a:r>
              <a:rPr lang="hi-IN" dirty="0"/>
              <a:t>शरीर और पोशाक के आकार को मापने का तरीका सीखने के बाद अगला सवाल जो दिमाग में आता है वह यह है कि माप के आधार पर किसी व्यक्ति या पोशाक का आकार क्या है और दूसरा यह कि परिधान का कौन सा आकार बनाया जाना चाहिए जो व्यक्ति को सही से फिट हो। किसी क्षेत्र या देश के लिए कपड़ों के उत्पादन के लिए एक सामान्य आकार प्रणाली आदर्श रूप से आबादी के एक क्रॉस सेक्शन पर लिए गए शरीर के माप पर आधारित होती है। पहले के समय में हर कोई अपने माप के कपड़े बनवाने के लिए दर्जी के पास जाता था। आधुनिक समय में बदलती अर्थव्यवस्था, समाज और 'रेडी टू वियर अपैरल या </a:t>
            </a:r>
            <a:r>
              <a:rPr lang="en-US" dirty="0"/>
              <a:t>RTW' </a:t>
            </a:r>
            <a:r>
              <a:rPr lang="hi-IN" dirty="0"/>
              <a:t>की लगातार बढ़ती वैश्विक मांग के कारण आकार और आकार प्रणाली बहुत महत्वपूर्ण हो गई है। आकार प्रणाली आम तौर पर सरकार या मानकीकरण संगठन द्वारा विकसित की जाती है</a:t>
            </a:r>
            <a:r>
              <a:rPr lang="en-US" dirty="0"/>
              <a:t> </a:t>
            </a:r>
            <a:r>
              <a:rPr lang="hi-IN" dirty="0"/>
              <a:t>जिसे देश के लिए मानक आकार तय करने की आवश्यकता होती है। देश के लिए मानकीकृत आकार प्रणाली स्थापित करने के लिए आबादी के एक बड़े क्रॉस सेक्शन को मापा जाता है। उदाहरण के लिए, यह </a:t>
            </a:r>
            <a:r>
              <a:rPr lang="en-US" dirty="0"/>
              <a:t>BS3666 </a:t>
            </a:r>
            <a:r>
              <a:rPr lang="hi-IN" dirty="0"/>
              <a:t>के साथ ब्रिटिश मानक है, जिसने ब्रिटिश वस्त्र उद्योग के लिए आकार प्रणाली स्थापित की है। यू.के. बाजार के लिए कपड़े बेचने वाली सभी दुकानें या कपड़े बनाने वाले </a:t>
            </a:r>
            <a:r>
              <a:rPr lang="en-US" dirty="0"/>
              <a:t>BS3666 </a:t>
            </a:r>
            <a:r>
              <a:rPr lang="hi-IN" dirty="0"/>
              <a:t>का पालन करते हैं।</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13" y="2286000"/>
            <a:ext cx="2707985" cy="369332"/>
          </a:xfrm>
          <a:prstGeom prst="rect">
            <a:avLst/>
          </a:prstGeom>
        </p:spPr>
        <p:txBody>
          <a:bodyPr wrap="none">
            <a:spAutoFit/>
          </a:bodyPr>
          <a:lstStyle/>
          <a:p>
            <a:r>
              <a:rPr lang="en-US" b="1" u="sng"/>
              <a:t>Basic Hand stitch &amp; Trimes</a:t>
            </a:r>
          </a:p>
        </p:txBody>
      </p:sp>
      <p:sp>
        <p:nvSpPr>
          <p:cNvPr id="6" name="Rectangle 5"/>
          <p:cNvSpPr/>
          <p:nvPr/>
        </p:nvSpPr>
        <p:spPr>
          <a:xfrm>
            <a:off x="0" y="3124226"/>
            <a:ext cx="4572000" cy="3000821"/>
          </a:xfrm>
          <a:prstGeom prst="rect">
            <a:avLst/>
          </a:prstGeom>
        </p:spPr>
        <p:txBody>
          <a:bodyPr>
            <a:spAutoFit/>
          </a:bodyPr>
          <a:lstStyle/>
          <a:p>
            <a:pPr>
              <a:lnSpc>
                <a:spcPct val="150000"/>
              </a:lnSpc>
            </a:pPr>
            <a:r>
              <a:rPr lang="en-US" b="1">
                <a:solidFill>
                  <a:srgbClr val="FF0000"/>
                </a:solidFill>
              </a:rPr>
              <a:t>1.</a:t>
            </a:r>
            <a:r>
              <a:rPr lang="en-US">
                <a:solidFill>
                  <a:srgbClr val="FF0000"/>
                </a:solidFill>
              </a:rPr>
              <a:t>Running Stitch</a:t>
            </a:r>
          </a:p>
          <a:p>
            <a:pPr>
              <a:lnSpc>
                <a:spcPct val="150000"/>
              </a:lnSpc>
            </a:pPr>
            <a:r>
              <a:rPr lang="en-US" b="1">
                <a:solidFill>
                  <a:srgbClr val="FF0000"/>
                </a:solidFill>
              </a:rPr>
              <a:t>2. </a:t>
            </a:r>
            <a:r>
              <a:rPr lang="en-US">
                <a:solidFill>
                  <a:srgbClr val="FF0000"/>
                </a:solidFill>
              </a:rPr>
              <a:t>Heming</a:t>
            </a:r>
          </a:p>
          <a:p>
            <a:pPr>
              <a:lnSpc>
                <a:spcPct val="150000"/>
              </a:lnSpc>
            </a:pPr>
            <a:r>
              <a:rPr lang="en-US" b="1">
                <a:solidFill>
                  <a:srgbClr val="FF0000"/>
                </a:solidFill>
              </a:rPr>
              <a:t>3. </a:t>
            </a:r>
            <a:r>
              <a:rPr lang="en-US">
                <a:solidFill>
                  <a:srgbClr val="FF0000"/>
                </a:solidFill>
              </a:rPr>
              <a:t>Zip</a:t>
            </a:r>
          </a:p>
          <a:p>
            <a:pPr>
              <a:lnSpc>
                <a:spcPct val="150000"/>
              </a:lnSpc>
            </a:pPr>
            <a:r>
              <a:rPr lang="en-US" b="1">
                <a:solidFill>
                  <a:srgbClr val="FF0000"/>
                </a:solidFill>
              </a:rPr>
              <a:t>4. </a:t>
            </a:r>
            <a:r>
              <a:rPr lang="en-US">
                <a:solidFill>
                  <a:srgbClr val="FF0000"/>
                </a:solidFill>
              </a:rPr>
              <a:t>Hook &amp; Eye</a:t>
            </a:r>
          </a:p>
          <a:p>
            <a:pPr>
              <a:lnSpc>
                <a:spcPct val="150000"/>
              </a:lnSpc>
            </a:pPr>
            <a:r>
              <a:rPr lang="en-US" b="1">
                <a:solidFill>
                  <a:srgbClr val="FF0000"/>
                </a:solidFill>
              </a:rPr>
              <a:t>5. </a:t>
            </a:r>
            <a:r>
              <a:rPr lang="en-US">
                <a:solidFill>
                  <a:srgbClr val="FF0000"/>
                </a:solidFill>
              </a:rPr>
              <a:t>Button</a:t>
            </a:r>
          </a:p>
          <a:p>
            <a:pPr>
              <a:lnSpc>
                <a:spcPct val="150000"/>
              </a:lnSpc>
            </a:pPr>
            <a:r>
              <a:rPr lang="en-US" b="1">
                <a:solidFill>
                  <a:srgbClr val="FF0000"/>
                </a:solidFill>
              </a:rPr>
              <a:t>6. </a:t>
            </a:r>
            <a:r>
              <a:rPr lang="en-US">
                <a:solidFill>
                  <a:srgbClr val="FF0000"/>
                </a:solidFill>
              </a:rPr>
              <a:t>Buttonhole</a:t>
            </a:r>
          </a:p>
          <a:p>
            <a:pPr>
              <a:lnSpc>
                <a:spcPct val="150000"/>
              </a:lnSpc>
            </a:pPr>
            <a:r>
              <a:rPr lang="en-US" b="1">
                <a:solidFill>
                  <a:srgbClr val="FF0000"/>
                </a:solidFill>
              </a:rPr>
              <a:t>7. </a:t>
            </a:r>
            <a:r>
              <a:rPr lang="en-US">
                <a:solidFill>
                  <a:srgbClr val="FF0000"/>
                </a:solidFill>
              </a:rPr>
              <a:t>Piping</a:t>
            </a:r>
          </a:p>
        </p:txBody>
      </p:sp>
      <p:sp>
        <p:nvSpPr>
          <p:cNvPr id="7" name="Rectangle 6"/>
          <p:cNvSpPr/>
          <p:nvPr/>
        </p:nvSpPr>
        <p:spPr>
          <a:xfrm>
            <a:off x="2667000" y="304800"/>
            <a:ext cx="2449710" cy="369332"/>
          </a:xfrm>
          <a:prstGeom prst="rect">
            <a:avLst/>
          </a:prstGeom>
        </p:spPr>
        <p:txBody>
          <a:bodyPr wrap="none">
            <a:spAutoFit/>
          </a:bodyPr>
          <a:lstStyle/>
          <a:p>
            <a:r>
              <a:rPr lang="en-US" b="1" u="sng"/>
              <a:t>Tools of Pattern Making</a:t>
            </a:r>
            <a:endParaRPr lang="en-US" u="sng"/>
          </a:p>
        </p:txBody>
      </p:sp>
      <p:sp>
        <p:nvSpPr>
          <p:cNvPr id="8" name="Rectangle 7"/>
          <p:cNvSpPr/>
          <p:nvPr/>
        </p:nvSpPr>
        <p:spPr>
          <a:xfrm>
            <a:off x="16" y="1295400"/>
            <a:ext cx="2397131" cy="369332"/>
          </a:xfrm>
          <a:prstGeom prst="rect">
            <a:avLst/>
          </a:prstGeom>
        </p:spPr>
        <p:txBody>
          <a:bodyPr wrap="none">
            <a:spAutoFit/>
          </a:bodyPr>
          <a:lstStyle/>
          <a:p>
            <a:r>
              <a:rPr lang="en-US">
                <a:solidFill>
                  <a:srgbClr val="FF0000"/>
                </a:solidFill>
              </a:rPr>
              <a:t>Tools of Pattern Making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60"/>
            <a:ext cx="9144000" cy="4247317"/>
          </a:xfrm>
          <a:prstGeom prst="rect">
            <a:avLst/>
          </a:prstGeom>
        </p:spPr>
        <p:txBody>
          <a:bodyPr wrap="square">
            <a:spAutoFit/>
          </a:bodyPr>
          <a:lstStyle/>
          <a:p>
            <a:pPr algn="just">
              <a:lnSpc>
                <a:spcPct val="150000"/>
              </a:lnSpc>
            </a:pPr>
            <a:r>
              <a:rPr lang="hi-IN"/>
              <a:t>आकार के साथ </a:t>
            </a:r>
            <a:r>
              <a:rPr lang="en-US"/>
              <a:t>S </a:t>
            </a:r>
            <a:r>
              <a:rPr lang="hi-IN"/>
              <a:t>या </a:t>
            </a:r>
            <a:r>
              <a:rPr lang="en-US"/>
              <a:t>T </a:t>
            </a:r>
            <a:r>
              <a:rPr lang="hi-IN"/>
              <a:t>जोड़ा जाता है जो यह दर्शाता है कि यह छोटे या लंबे व्यक्ति के लिए है। यू.के. में खरीदार आसानी से अपने आकार के कपड़े खरीद सकता है यदि उसे यकीन है कि कौन सा आकार फिट होगा, क्योंकि आम तौर पर उस विशेष आकार के सभी कपड़े व्यक्ति को फिट होंगे। महिलाओं के आकार और आकृतियाँ अलग-अलग होती हैं और आकार इतने भिन्न होते हैं कि समान कूल्हे की परिधि वाली दो महिलाओं के बस्ट माप में 12" तक का अंतर हो सकता है। दूसरी ओर, समान बस्ट परिधि वाली दो महिलाओं का आकार पूरी तरह से अलग हो सकता है। अधिकांश आकार प्रणाली महिलाओं के लिए बस्ट माप पर आधारित हैं। एक अच्छी आकार प्रणाली देश की आबादी की आवश्यकता को पूरा करने में सक्षम होने के लिए आकृति के आकार में भिन्नता को शामिल करती है। बस्ट और हिप परिधि भिन्नता के अलावा आकार को प्रभावित करने वाला एक अन्य कारक ऊँचाई है</a:t>
            </a:r>
            <a:r>
              <a:rPr lang="en-US"/>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7155805"/>
          </a:xfrm>
          <a:prstGeom prst="rect">
            <a:avLst/>
          </a:prstGeom>
        </p:spPr>
        <p:txBody>
          <a:bodyPr wrap="square">
            <a:spAutoFit/>
          </a:bodyPr>
          <a:lstStyle/>
          <a:p>
            <a:pPr algn="just">
              <a:lnSpc>
                <a:spcPct val="150000"/>
              </a:lnSpc>
            </a:pPr>
            <a:r>
              <a:rPr lang="hi-IN"/>
              <a:t>अधिकांश छोटे निर्माता ऊँचाई में अंतर को अनदेखा करते हैं और औसत से अधिक ऊँचाई वाली महिलाओं के लिए परिधान बनाते हैं ताकि अधिकांश </a:t>
            </a:r>
            <a:r>
              <a:rPr lang="hi-IN" u="sng">
                <a:solidFill>
                  <a:srgbClr val="FF0000"/>
                </a:solidFill>
              </a:rPr>
              <a:t>छोटी महिलाएँ </a:t>
            </a:r>
            <a:r>
              <a:rPr lang="hi-IN"/>
              <a:t>अपनी इच्छानुसार </a:t>
            </a:r>
            <a:r>
              <a:rPr lang="hi-IN" u="sng">
                <a:solidFill>
                  <a:srgbClr val="FF0000"/>
                </a:solidFill>
              </a:rPr>
              <a:t>लंबाई </a:t>
            </a:r>
            <a:r>
              <a:rPr lang="hi-IN"/>
              <a:t>कम कर सकें। जिस देश में बाज़ार में अधिकतम आकार भिन्नता उपलब्ध है वह संयुक्त राज्य अमेरिका है। </a:t>
            </a:r>
            <a:r>
              <a:rPr lang="hi-IN" u="sng">
                <a:solidFill>
                  <a:srgbClr val="FF0000"/>
                </a:solidFill>
              </a:rPr>
              <a:t>आकार प्रणाली </a:t>
            </a:r>
            <a:r>
              <a:rPr lang="hi-IN"/>
              <a:t>में आकारों की संख्या जनसंख्या की शारीरिक संरचना पर निर्भर करती है। भारत और अमेरिका जैसे देशों में विभिन्न भागों (भारत में) और में लोगों के शरीर के प्रकार विभिन्न जातीय समूहों (अमेरिका में) में इतनी विविधता है कि </a:t>
            </a:r>
            <a:r>
              <a:rPr lang="hi-IN" u="sng">
                <a:solidFill>
                  <a:srgbClr val="FF0000"/>
                </a:solidFill>
              </a:rPr>
              <a:t>आकार प्रणाली </a:t>
            </a:r>
            <a:r>
              <a:rPr lang="hi-IN"/>
              <a:t>में आकार की </a:t>
            </a:r>
            <a:r>
              <a:rPr lang="hi-IN" u="sng">
                <a:solidFill>
                  <a:srgbClr val="FF0000"/>
                </a:solidFill>
              </a:rPr>
              <a:t>संख्या तीन </a:t>
            </a:r>
            <a:r>
              <a:rPr lang="hi-IN"/>
              <a:t>सामान्य आकारों से कहीं अधिक होनी चाहिए- </a:t>
            </a:r>
            <a:r>
              <a:rPr lang="hi-IN" u="sng">
                <a:solidFill>
                  <a:srgbClr val="FF0000"/>
                </a:solidFill>
              </a:rPr>
              <a:t>छोटा (एस), मध्यम (एम) और बड़ा (एल)।कुछ देश एक्स्ट्रा स्मॉल (एक्सएस) और एक्स्ट्रा लार्ज (एक्सएल) और कभी-कभी </a:t>
            </a:r>
            <a:r>
              <a:rPr lang="en-US" u="sng">
                <a:solidFill>
                  <a:srgbClr val="FF0000"/>
                </a:solidFill>
              </a:rPr>
              <a:t>XXL</a:t>
            </a:r>
            <a:r>
              <a:rPr lang="en-US"/>
              <a:t> </a:t>
            </a:r>
            <a:r>
              <a:rPr lang="hi-IN"/>
              <a:t>के साथ काम करते हैं, लेकिन जैसे देश में अध्याय-2:मापने के तरीके 11 बुनियादी पैटर्न विकास 12 </a:t>
            </a:r>
            <a:r>
              <a:rPr lang="hi-IN" u="sng">
                <a:solidFill>
                  <a:srgbClr val="FF0000"/>
                </a:solidFill>
              </a:rPr>
              <a:t>संयुक्त राज्य अमेरिका में महिलाएं 2,4,6,8,10,12,14,16,18,20,22,24,26</a:t>
            </a:r>
            <a:r>
              <a:rPr lang="en-US" u="sng">
                <a:solidFill>
                  <a:srgbClr val="FF0000"/>
                </a:solidFill>
              </a:rPr>
              <a:t> </a:t>
            </a:r>
            <a:r>
              <a:rPr lang="hi-IN" u="sng">
                <a:solidFill>
                  <a:srgbClr val="FF0000"/>
                </a:solidFill>
              </a:rPr>
              <a:t>आदि से शुरू होने </a:t>
            </a:r>
            <a:r>
              <a:rPr lang="hi-IN"/>
              <a:t>वाले आकार पहनती हैं। बाजार में उपलब्ध इन आकारों के अलावा 'मिस' और 'पेटिट' हैं जो मध्यम और छोटी महिलाओं की जरूरतों को पूरा करते हैं और 'लंबा और बड़ा' लंबे और बड़े आकारों का ख्याल रखता है। भारत में अभी तक कोई एकल मानक माप चार्ट उपलब्ध नहीं है। कई एजेंसियां ​​आकार और माप का पता लगाने की कोशिश कर रही हैं। अलग-अलग कंपनियाँ या व्यवसाय अपने ग्राहकों या उन दुकानों की माँग के आधार पर माप चार्ट का अपना सेट तैयार करते हैं जहाँ वे अपना सामान बेचते हैं। इससे कभी-कभी ग्राहकों के मन में भ्रम पैदा होता है कि वे किस साइज़ का सामान खरीदें</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0"/>
            <a:ext cx="614464" cy="369332"/>
          </a:xfrm>
          <a:prstGeom prst="rect">
            <a:avLst/>
          </a:prstGeom>
        </p:spPr>
        <p:txBody>
          <a:bodyPr wrap="none">
            <a:spAutoFit/>
          </a:bodyPr>
          <a:lstStyle/>
          <a:p>
            <a:r>
              <a:rPr lang="en-US" b="1"/>
              <a:t>Ease</a:t>
            </a:r>
            <a:endParaRPr lang="en-US"/>
          </a:p>
        </p:txBody>
      </p:sp>
      <p:sp>
        <p:nvSpPr>
          <p:cNvPr id="3" name="Rectangle 2"/>
          <p:cNvSpPr/>
          <p:nvPr/>
        </p:nvSpPr>
        <p:spPr>
          <a:xfrm>
            <a:off x="0" y="26"/>
            <a:ext cx="9144000" cy="5632311"/>
          </a:xfrm>
          <a:prstGeom prst="rect">
            <a:avLst/>
          </a:prstGeom>
        </p:spPr>
        <p:txBody>
          <a:bodyPr wrap="square">
            <a:spAutoFit/>
          </a:bodyPr>
          <a:lstStyle/>
          <a:p>
            <a:pPr algn="just">
              <a:lnSpc>
                <a:spcPct val="150000"/>
              </a:lnSpc>
            </a:pPr>
            <a:r>
              <a:rPr lang="hi-IN" sz="2000"/>
              <a:t>पैटर्न में आसानी या सहनशीलता का मतलब स्वीकार्य मार्जिन है लेकिन 'आसानी या पैटर्न' और 'आराम की आसानी' में अंतर होता है प्रत्येक परिधान एक उद्देश्य के लिए बनाया जाता है, एक बाहरी वस्त्र को अधिक छूट की आवश्यकता होती है क्योंकि इसे अन्य परिधानों के ऊपर पहना जाता है जबकि एक आधार या ब्रा जैसे आंतरिक परिधान को शरीर पर दूसरी त्वचा की तरह फिट किया जाना चाहिए इन दोनों परिधानों के लिए पैटर्न में जोड़ी गई आसानी काफी हद तक भिन्न होगी। आकार एक जो संबंधित है वह बस्ट और हिप माप पर निर्भर करता है दूसरे की तुलना में असामान्य रूप से बड़े कूल्हे या बस्ट वाले किसी व्यक्ति को एक ऐसा आकार चुनने की आवश्यकता होगी जो बड़े माप को समायोजित करता हो और दूसरे भाग में परिधान को बदलना होगा उदाहरण के लिए 36 "बस्ट और 48" हिप वाली महिला को या तो 48 "हिप फिट होने वाले आकार की आवश्यकता होगी या ए-लाइन, फ्लेयर्ड या टेंड जैसे हिप की परिधि को समायोजित करने वाले सिल्हूट के लिए जाना होगा।</a:t>
            </a:r>
            <a:endParaRPr lang="en-US" sz="2000"/>
          </a:p>
        </p:txBody>
      </p:sp>
      <p:sp>
        <p:nvSpPr>
          <p:cNvPr id="5" name="Rectangle 4"/>
          <p:cNvSpPr/>
          <p:nvPr/>
        </p:nvSpPr>
        <p:spPr>
          <a:xfrm>
            <a:off x="2133600" y="5715000"/>
            <a:ext cx="6629400" cy="923330"/>
          </a:xfrm>
          <a:prstGeom prst="rect">
            <a:avLst/>
          </a:prstGeom>
        </p:spPr>
        <p:txBody>
          <a:bodyPr wrap="square">
            <a:spAutoFit/>
          </a:bodyPr>
          <a:lstStyle/>
          <a:p>
            <a:pPr algn="just">
              <a:lnSpc>
                <a:spcPct val="150000"/>
              </a:lnSpc>
            </a:pPr>
            <a:r>
              <a:rPr lang="en-US" b="1"/>
              <a:t>Chapter - 3: Tools &amp; Terminology of Pattern Making</a:t>
            </a:r>
          </a:p>
          <a:p>
            <a:pPr algn="just">
              <a:lnSpc>
                <a:spcPct val="150000"/>
              </a:lnSpc>
            </a:pPr>
            <a:r>
              <a:rPr lang="en-US" b="1"/>
              <a:t>3.1</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0"/>
            <a:ext cx="2449710" cy="369332"/>
          </a:xfrm>
          <a:prstGeom prst="rect">
            <a:avLst/>
          </a:prstGeom>
        </p:spPr>
        <p:txBody>
          <a:bodyPr wrap="none">
            <a:spAutoFit/>
          </a:bodyPr>
          <a:lstStyle/>
          <a:p>
            <a:r>
              <a:rPr lang="en-US" b="1" u="sng"/>
              <a:t>Tools of Pattern Making</a:t>
            </a:r>
            <a:endParaRPr lang="en-US" u="sng"/>
          </a:p>
        </p:txBody>
      </p:sp>
      <p:pic>
        <p:nvPicPr>
          <p:cNvPr id="3" name="Picture 26" descr="Nancy Zieman The Blog - Take the Mystery From Pattern Fitting"/>
          <p:cNvPicPr>
            <a:picLocks noChangeAspect="1" noChangeArrowheads="1"/>
          </p:cNvPicPr>
          <p:nvPr/>
        </p:nvPicPr>
        <p:blipFill>
          <a:blip r:embed="rId2"/>
          <a:srcRect/>
          <a:stretch>
            <a:fillRect/>
          </a:stretch>
        </p:blipFill>
        <p:spPr bwMode="auto">
          <a:xfrm>
            <a:off x="228602" y="1066800"/>
            <a:ext cx="3897007" cy="2286000"/>
          </a:xfrm>
          <a:prstGeom prst="rect">
            <a:avLst/>
          </a:prstGeom>
          <a:noFill/>
        </p:spPr>
      </p:pic>
      <p:sp>
        <p:nvSpPr>
          <p:cNvPr id="4" name="Rectangle 3"/>
          <p:cNvSpPr/>
          <p:nvPr/>
        </p:nvSpPr>
        <p:spPr>
          <a:xfrm>
            <a:off x="0" y="457200"/>
            <a:ext cx="2470100" cy="369332"/>
          </a:xfrm>
          <a:prstGeom prst="rect">
            <a:avLst/>
          </a:prstGeom>
        </p:spPr>
        <p:txBody>
          <a:bodyPr wrap="none">
            <a:spAutoFit/>
          </a:bodyPr>
          <a:lstStyle/>
          <a:p>
            <a:r>
              <a:rPr lang="en-US" b="1" u="sng"/>
              <a:t>BASIC DRAFTING TOOLS</a:t>
            </a:r>
          </a:p>
        </p:txBody>
      </p:sp>
      <p:pic>
        <p:nvPicPr>
          <p:cNvPr id="5" name="Picture 14" descr="60 Inch Soft Tape Measure Sewing Tailor ..."/>
          <p:cNvPicPr>
            <a:picLocks noChangeAspect="1" noChangeArrowheads="1"/>
          </p:cNvPicPr>
          <p:nvPr/>
        </p:nvPicPr>
        <p:blipFill>
          <a:blip r:embed="rId3"/>
          <a:srcRect/>
          <a:stretch>
            <a:fillRect/>
          </a:stretch>
        </p:blipFill>
        <p:spPr bwMode="auto">
          <a:xfrm>
            <a:off x="5181600" y="381000"/>
            <a:ext cx="3291840" cy="2514600"/>
          </a:xfrm>
          <a:prstGeom prst="rect">
            <a:avLst/>
          </a:prstGeom>
          <a:noFill/>
        </p:spPr>
      </p:pic>
      <p:sp>
        <p:nvSpPr>
          <p:cNvPr id="6" name="Rectangle 5"/>
          <p:cNvSpPr/>
          <p:nvPr/>
        </p:nvSpPr>
        <p:spPr>
          <a:xfrm>
            <a:off x="762001" y="3505200"/>
            <a:ext cx="1496948" cy="369332"/>
          </a:xfrm>
          <a:prstGeom prst="rect">
            <a:avLst/>
          </a:prstGeom>
        </p:spPr>
        <p:txBody>
          <a:bodyPr wrap="none">
            <a:spAutoFit/>
          </a:bodyPr>
          <a:lstStyle/>
          <a:p>
            <a:r>
              <a:rPr lang="en-US" b="1"/>
              <a:t>Pattern Paper</a:t>
            </a:r>
          </a:p>
        </p:txBody>
      </p:sp>
      <p:sp>
        <p:nvSpPr>
          <p:cNvPr id="7" name="Rectangle 6"/>
          <p:cNvSpPr/>
          <p:nvPr/>
        </p:nvSpPr>
        <p:spPr>
          <a:xfrm>
            <a:off x="5638800" y="3048000"/>
            <a:ext cx="1702902" cy="369332"/>
          </a:xfrm>
          <a:prstGeom prst="rect">
            <a:avLst/>
          </a:prstGeom>
        </p:spPr>
        <p:txBody>
          <a:bodyPr wrap="none">
            <a:spAutoFit/>
          </a:bodyPr>
          <a:lstStyle/>
          <a:p>
            <a:pPr fontAlgn="base"/>
            <a:r>
              <a:rPr lang="en-US" b="1"/>
              <a:t>Measuring Tape</a:t>
            </a:r>
          </a:p>
        </p:txBody>
      </p:sp>
      <p:pic>
        <p:nvPicPr>
          <p:cNvPr id="8" name="Picture 28" descr="TRACING WHEEL, How to Use Tracing Wheels for Sewing Easy Way | TREASURIE"/>
          <p:cNvPicPr>
            <a:picLocks noChangeAspect="1" noChangeArrowheads="1"/>
          </p:cNvPicPr>
          <p:nvPr/>
        </p:nvPicPr>
        <p:blipFill>
          <a:blip r:embed="rId4"/>
          <a:srcRect/>
          <a:stretch>
            <a:fillRect/>
          </a:stretch>
        </p:blipFill>
        <p:spPr bwMode="auto">
          <a:xfrm>
            <a:off x="228600" y="3886226"/>
            <a:ext cx="3886200" cy="2528887"/>
          </a:xfrm>
          <a:prstGeom prst="rect">
            <a:avLst/>
          </a:prstGeom>
          <a:noFill/>
        </p:spPr>
      </p:pic>
      <p:sp>
        <p:nvSpPr>
          <p:cNvPr id="9" name="Rectangle 8"/>
          <p:cNvSpPr/>
          <p:nvPr/>
        </p:nvSpPr>
        <p:spPr>
          <a:xfrm>
            <a:off x="914413" y="6488668"/>
            <a:ext cx="1549527" cy="369332"/>
          </a:xfrm>
          <a:prstGeom prst="rect">
            <a:avLst/>
          </a:prstGeom>
        </p:spPr>
        <p:txBody>
          <a:bodyPr wrap="none">
            <a:spAutoFit/>
          </a:bodyPr>
          <a:lstStyle/>
          <a:p>
            <a:r>
              <a:rPr lang="en-US" b="1"/>
              <a:t>Tracing wheel </a:t>
            </a:r>
          </a:p>
        </p:txBody>
      </p:sp>
      <p:pic>
        <p:nvPicPr>
          <p:cNvPr id="10" name="Picture 16" descr="Tailor Chalk - Tailoring Chalk Latest Price, Manufacturers &amp; Suppliers"/>
          <p:cNvPicPr>
            <a:picLocks noChangeAspect="1" noChangeArrowheads="1"/>
          </p:cNvPicPr>
          <p:nvPr/>
        </p:nvPicPr>
        <p:blipFill>
          <a:blip r:embed="rId5"/>
          <a:srcRect/>
          <a:stretch>
            <a:fillRect/>
          </a:stretch>
        </p:blipFill>
        <p:spPr bwMode="auto">
          <a:xfrm>
            <a:off x="5410200" y="3581400"/>
            <a:ext cx="3352800" cy="2794000"/>
          </a:xfrm>
          <a:prstGeom prst="rect">
            <a:avLst/>
          </a:prstGeom>
          <a:noFill/>
        </p:spPr>
      </p:pic>
      <p:sp>
        <p:nvSpPr>
          <p:cNvPr id="11" name="Rectangle 10"/>
          <p:cNvSpPr/>
          <p:nvPr/>
        </p:nvSpPr>
        <p:spPr>
          <a:xfrm>
            <a:off x="6324616" y="6488668"/>
            <a:ext cx="1402307" cy="369332"/>
          </a:xfrm>
          <a:prstGeom prst="rect">
            <a:avLst/>
          </a:prstGeom>
        </p:spPr>
        <p:txBody>
          <a:bodyPr wrap="none">
            <a:spAutoFit/>
          </a:bodyPr>
          <a:lstStyle/>
          <a:p>
            <a:r>
              <a:rPr lang="en-US" b="1"/>
              <a:t>Milton Chalk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FIABLE COLLECTION Colorful Large Ball Pins for Stall, Abaya, Hijab Brooch  Price in India - Buy FIABLE COLLECTION Colorful Large Ball Pins for Stall,  Abaya, Hijab Brooch online at Flipkart.com"/>
          <p:cNvPicPr>
            <a:picLocks noChangeAspect="1" noChangeArrowheads="1"/>
          </p:cNvPicPr>
          <p:nvPr/>
        </p:nvPicPr>
        <p:blipFill>
          <a:blip r:embed="rId2" cstate="print"/>
          <a:srcRect/>
          <a:stretch>
            <a:fillRect/>
          </a:stretch>
        </p:blipFill>
        <p:spPr bwMode="auto">
          <a:xfrm>
            <a:off x="228600" y="0"/>
            <a:ext cx="3810000" cy="3104028"/>
          </a:xfrm>
          <a:prstGeom prst="rect">
            <a:avLst/>
          </a:prstGeom>
          <a:noFill/>
        </p:spPr>
      </p:pic>
      <p:sp>
        <p:nvSpPr>
          <p:cNvPr id="3" name="Rectangle 2"/>
          <p:cNvSpPr/>
          <p:nvPr/>
        </p:nvSpPr>
        <p:spPr>
          <a:xfrm>
            <a:off x="1143000" y="3048000"/>
            <a:ext cx="1111330" cy="369332"/>
          </a:xfrm>
          <a:prstGeom prst="rect">
            <a:avLst/>
          </a:prstGeom>
        </p:spPr>
        <p:txBody>
          <a:bodyPr wrap="none">
            <a:spAutoFit/>
          </a:bodyPr>
          <a:lstStyle/>
          <a:p>
            <a:r>
              <a:rPr lang="en-US" b="1"/>
              <a:t>Fabric Pin</a:t>
            </a:r>
          </a:p>
        </p:txBody>
      </p:sp>
      <p:pic>
        <p:nvPicPr>
          <p:cNvPr id="4" name="Picture 30" descr="Fabric Edge Pattern Notching Tool, 46% OFF | mosaic-lille.fr"/>
          <p:cNvPicPr>
            <a:picLocks noChangeAspect="1" noChangeArrowheads="1"/>
          </p:cNvPicPr>
          <p:nvPr/>
        </p:nvPicPr>
        <p:blipFill>
          <a:blip r:embed="rId3" cstate="print"/>
          <a:srcRect/>
          <a:stretch>
            <a:fillRect/>
          </a:stretch>
        </p:blipFill>
        <p:spPr bwMode="auto">
          <a:xfrm>
            <a:off x="4953000" y="152400"/>
            <a:ext cx="3844290" cy="3203576"/>
          </a:xfrm>
          <a:prstGeom prst="rect">
            <a:avLst/>
          </a:prstGeom>
          <a:noFill/>
        </p:spPr>
      </p:pic>
      <p:sp>
        <p:nvSpPr>
          <p:cNvPr id="5" name="Rectangle 4"/>
          <p:cNvSpPr/>
          <p:nvPr/>
        </p:nvSpPr>
        <p:spPr>
          <a:xfrm>
            <a:off x="6172200" y="3429000"/>
            <a:ext cx="2209800" cy="369332"/>
          </a:xfrm>
          <a:prstGeom prst="rect">
            <a:avLst/>
          </a:prstGeom>
        </p:spPr>
        <p:txBody>
          <a:bodyPr wrap="square">
            <a:spAutoFit/>
          </a:bodyPr>
          <a:lstStyle/>
          <a:p>
            <a:r>
              <a:rPr lang="en-US" b="1"/>
              <a:t>Pattern Notcher</a:t>
            </a:r>
          </a:p>
        </p:txBody>
      </p:sp>
      <p:pic>
        <p:nvPicPr>
          <p:cNvPr id="8" name="Picture 2" descr="NATARAJ PENCIL 621 (PACK OF 10 PENCILS ..."/>
          <p:cNvPicPr>
            <a:picLocks noChangeAspect="1" noChangeArrowheads="1"/>
          </p:cNvPicPr>
          <p:nvPr/>
        </p:nvPicPr>
        <p:blipFill>
          <a:blip r:embed="rId4"/>
          <a:srcRect/>
          <a:stretch>
            <a:fillRect/>
          </a:stretch>
        </p:blipFill>
        <p:spPr bwMode="auto">
          <a:xfrm>
            <a:off x="228600" y="3581426"/>
            <a:ext cx="3566158" cy="2971799"/>
          </a:xfrm>
          <a:prstGeom prst="rect">
            <a:avLst/>
          </a:prstGeom>
          <a:noFill/>
        </p:spPr>
      </p:pic>
      <p:sp>
        <p:nvSpPr>
          <p:cNvPr id="9" name="Rectangle 8"/>
          <p:cNvSpPr/>
          <p:nvPr/>
        </p:nvSpPr>
        <p:spPr>
          <a:xfrm>
            <a:off x="228613" y="6488668"/>
            <a:ext cx="2657331" cy="369332"/>
          </a:xfrm>
          <a:prstGeom prst="rect">
            <a:avLst/>
          </a:prstGeom>
        </p:spPr>
        <p:txBody>
          <a:bodyPr wrap="none">
            <a:spAutoFit/>
          </a:bodyPr>
          <a:lstStyle/>
          <a:p>
            <a:r>
              <a:rPr lang="en-US" b="1"/>
              <a:t>Penicl, Sharpener&amp;Eraser </a:t>
            </a:r>
          </a:p>
        </p:txBody>
      </p:sp>
      <p:pic>
        <p:nvPicPr>
          <p:cNvPr id="15" name="Picture 8" descr="10 Measuring tools &amp; Rulers used in Pattern drafting and Sewing - SewGuide"/>
          <p:cNvPicPr>
            <a:picLocks noChangeAspect="1" noChangeArrowheads="1"/>
          </p:cNvPicPr>
          <p:nvPr/>
        </p:nvPicPr>
        <p:blipFill>
          <a:blip r:embed="rId5"/>
          <a:srcRect/>
          <a:stretch>
            <a:fillRect/>
          </a:stretch>
        </p:blipFill>
        <p:spPr bwMode="auto">
          <a:xfrm>
            <a:off x="4343403" y="3962400"/>
            <a:ext cx="4589585" cy="2209800"/>
          </a:xfrm>
          <a:prstGeom prst="rect">
            <a:avLst/>
          </a:prstGeom>
          <a:noFill/>
        </p:spPr>
      </p:pic>
      <p:sp>
        <p:nvSpPr>
          <p:cNvPr id="16" name="Rectangle 15"/>
          <p:cNvSpPr/>
          <p:nvPr/>
        </p:nvSpPr>
        <p:spPr>
          <a:xfrm>
            <a:off x="6019813" y="6248400"/>
            <a:ext cx="1472967" cy="369332"/>
          </a:xfrm>
          <a:prstGeom prst="rect">
            <a:avLst/>
          </a:prstGeom>
        </p:spPr>
        <p:txBody>
          <a:bodyPr wrap="none">
            <a:spAutoFit/>
          </a:bodyPr>
          <a:lstStyle/>
          <a:p>
            <a:r>
              <a:rPr lang="en-US" b="1"/>
              <a:t>Straight Scale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6488668"/>
            <a:ext cx="1498102" cy="369332"/>
          </a:xfrm>
          <a:prstGeom prst="rect">
            <a:avLst/>
          </a:prstGeom>
        </p:spPr>
        <p:txBody>
          <a:bodyPr wrap="none">
            <a:spAutoFit/>
          </a:bodyPr>
          <a:lstStyle/>
          <a:p>
            <a:r>
              <a:rPr lang="en-US" b="1"/>
              <a:t>French curves</a:t>
            </a:r>
          </a:p>
        </p:txBody>
      </p:sp>
      <p:pic>
        <p:nvPicPr>
          <p:cNvPr id="10" name="Picture 12" descr="Pattern Drafting Tools, 51% OFF | www.flavors.qa"/>
          <p:cNvPicPr>
            <a:picLocks noChangeAspect="1" noChangeArrowheads="1"/>
          </p:cNvPicPr>
          <p:nvPr/>
        </p:nvPicPr>
        <p:blipFill>
          <a:blip r:embed="rId2" cstate="print"/>
          <a:srcRect/>
          <a:stretch>
            <a:fillRect/>
          </a:stretch>
        </p:blipFill>
        <p:spPr bwMode="auto">
          <a:xfrm>
            <a:off x="228600" y="3429026"/>
            <a:ext cx="4038600" cy="2986501"/>
          </a:xfrm>
          <a:prstGeom prst="rect">
            <a:avLst/>
          </a:prstGeom>
          <a:noFill/>
        </p:spPr>
      </p:pic>
      <p:pic>
        <p:nvPicPr>
          <p:cNvPr id="11" name="Picture 10" descr="10 Measuring tools &amp; Rulers used in Pattern drafting and Sewing - SewGuide"/>
          <p:cNvPicPr>
            <a:picLocks noChangeAspect="1" noChangeArrowheads="1"/>
          </p:cNvPicPr>
          <p:nvPr/>
        </p:nvPicPr>
        <p:blipFill>
          <a:blip r:embed="rId3"/>
          <a:srcRect/>
          <a:stretch>
            <a:fillRect/>
          </a:stretch>
        </p:blipFill>
        <p:spPr bwMode="auto">
          <a:xfrm>
            <a:off x="228600" y="228600"/>
            <a:ext cx="3810000" cy="2590800"/>
          </a:xfrm>
          <a:prstGeom prst="rect">
            <a:avLst/>
          </a:prstGeom>
          <a:noFill/>
        </p:spPr>
      </p:pic>
      <p:sp>
        <p:nvSpPr>
          <p:cNvPr id="12" name="Rectangle 11"/>
          <p:cNvSpPr/>
          <p:nvPr/>
        </p:nvSpPr>
        <p:spPr>
          <a:xfrm>
            <a:off x="1143016" y="2971800"/>
            <a:ext cx="1438151" cy="369332"/>
          </a:xfrm>
          <a:prstGeom prst="rect">
            <a:avLst/>
          </a:prstGeom>
        </p:spPr>
        <p:txBody>
          <a:bodyPr wrap="none">
            <a:spAutoFit/>
          </a:bodyPr>
          <a:lstStyle/>
          <a:p>
            <a:pPr fontAlgn="base"/>
            <a:r>
              <a:rPr lang="en-US" b="1"/>
              <a:t>Curve shaper</a:t>
            </a:r>
          </a:p>
        </p:txBody>
      </p:sp>
      <p:sp>
        <p:nvSpPr>
          <p:cNvPr id="13" name="Rectangle 12"/>
          <p:cNvSpPr/>
          <p:nvPr/>
        </p:nvSpPr>
        <p:spPr>
          <a:xfrm>
            <a:off x="6248400" y="2819400"/>
            <a:ext cx="1172052" cy="369332"/>
          </a:xfrm>
          <a:prstGeom prst="rect">
            <a:avLst/>
          </a:prstGeom>
        </p:spPr>
        <p:txBody>
          <a:bodyPr wrap="none">
            <a:spAutoFit/>
          </a:bodyPr>
          <a:lstStyle/>
          <a:p>
            <a:pPr fontAlgn="base"/>
            <a:r>
              <a:rPr lang="en-US" b="1"/>
              <a:t>Arm curve</a:t>
            </a:r>
          </a:p>
        </p:txBody>
      </p:sp>
      <p:pic>
        <p:nvPicPr>
          <p:cNvPr id="14" name="Picture 6" descr="10 Measuring tools &amp; Rulers used in Pattern drafting and Sewing - SewGuide"/>
          <p:cNvPicPr>
            <a:picLocks noChangeAspect="1" noChangeArrowheads="1"/>
          </p:cNvPicPr>
          <p:nvPr/>
        </p:nvPicPr>
        <p:blipFill>
          <a:blip r:embed="rId4"/>
          <a:srcRect/>
          <a:stretch>
            <a:fillRect/>
          </a:stretch>
        </p:blipFill>
        <p:spPr bwMode="auto">
          <a:xfrm>
            <a:off x="4724402" y="152400"/>
            <a:ext cx="4220307" cy="2667000"/>
          </a:xfrm>
          <a:prstGeom prst="rect">
            <a:avLst/>
          </a:prstGeom>
          <a:noFill/>
        </p:spPr>
      </p:pic>
      <p:pic>
        <p:nvPicPr>
          <p:cNvPr id="15" name="Picture 10" descr="WINTI L Shaped Ruler Right Angle Ruler for Hobby Model Making Tools  Drafting Tools 5Ã—10cm : Amazon.in: Home Improvement"/>
          <p:cNvPicPr>
            <a:picLocks noChangeAspect="1" noChangeArrowheads="1"/>
          </p:cNvPicPr>
          <p:nvPr/>
        </p:nvPicPr>
        <p:blipFill>
          <a:blip r:embed="rId5" cstate="print"/>
          <a:srcRect/>
          <a:stretch>
            <a:fillRect/>
          </a:stretch>
        </p:blipFill>
        <p:spPr bwMode="auto">
          <a:xfrm>
            <a:off x="4953000" y="3352826"/>
            <a:ext cx="3962400" cy="3048001"/>
          </a:xfrm>
          <a:prstGeom prst="rect">
            <a:avLst/>
          </a:prstGeom>
          <a:noFill/>
        </p:spPr>
      </p:pic>
      <p:sp>
        <p:nvSpPr>
          <p:cNvPr id="16" name="Rectangle 15"/>
          <p:cNvSpPr/>
          <p:nvPr/>
        </p:nvSpPr>
        <p:spPr>
          <a:xfrm>
            <a:off x="6172200" y="6488668"/>
            <a:ext cx="1371600" cy="369332"/>
          </a:xfrm>
          <a:prstGeom prst="rect">
            <a:avLst/>
          </a:prstGeom>
        </p:spPr>
        <p:txBody>
          <a:bodyPr wrap="square">
            <a:spAutoFit/>
          </a:bodyPr>
          <a:lstStyle/>
          <a:p>
            <a:r>
              <a:rPr lang="en-US" b="1"/>
              <a:t>L-Scale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743200"/>
            <a:ext cx="237566" cy="369332"/>
          </a:xfrm>
          <a:prstGeom prst="rect">
            <a:avLst/>
          </a:prstGeom>
        </p:spPr>
        <p:txBody>
          <a:bodyPr wrap="none">
            <a:spAutoFit/>
          </a:bodyPr>
          <a:lstStyle/>
          <a:p>
            <a:pPr fontAlgn="base"/>
            <a:r>
              <a:rPr lang="en-US" b="1" i="1"/>
              <a:t> </a:t>
            </a:r>
            <a:endParaRPr lang="en-US"/>
          </a:p>
        </p:txBody>
      </p:sp>
      <p:pic>
        <p:nvPicPr>
          <p:cNvPr id="4" name="Picture 10" descr="NVR tailoring / swing / fashion designing scales, - Hip Curve, Leg Curve,  Arm Curve and straight scale"/>
          <p:cNvPicPr>
            <a:picLocks noChangeAspect="1" noChangeArrowheads="1"/>
          </p:cNvPicPr>
          <p:nvPr/>
        </p:nvPicPr>
        <p:blipFill>
          <a:blip r:embed="rId2"/>
          <a:srcRect/>
          <a:stretch>
            <a:fillRect/>
          </a:stretch>
        </p:blipFill>
        <p:spPr bwMode="auto">
          <a:xfrm>
            <a:off x="4064658" y="0"/>
            <a:ext cx="5079345" cy="3200400"/>
          </a:xfrm>
          <a:prstGeom prst="rect">
            <a:avLst/>
          </a:prstGeom>
          <a:noFill/>
        </p:spPr>
      </p:pic>
      <p:sp>
        <p:nvSpPr>
          <p:cNvPr id="5" name="Rectangle 4"/>
          <p:cNvSpPr/>
          <p:nvPr/>
        </p:nvSpPr>
        <p:spPr>
          <a:xfrm>
            <a:off x="5791200" y="3276600"/>
            <a:ext cx="2497350" cy="369332"/>
          </a:xfrm>
          <a:prstGeom prst="rect">
            <a:avLst/>
          </a:prstGeom>
        </p:spPr>
        <p:txBody>
          <a:bodyPr wrap="none">
            <a:spAutoFit/>
          </a:bodyPr>
          <a:lstStyle/>
          <a:p>
            <a:r>
              <a:rPr lang="en-US" b="1"/>
              <a:t>Differents types of Scale</a:t>
            </a:r>
          </a:p>
        </p:txBody>
      </p:sp>
      <p:pic>
        <p:nvPicPr>
          <p:cNvPr id="6" name="Picture 4" descr="Pattern Making Awl"/>
          <p:cNvPicPr>
            <a:picLocks noChangeAspect="1" noChangeArrowheads="1"/>
          </p:cNvPicPr>
          <p:nvPr/>
        </p:nvPicPr>
        <p:blipFill>
          <a:blip r:embed="rId3" cstate="print"/>
          <a:srcRect/>
          <a:stretch>
            <a:fillRect/>
          </a:stretch>
        </p:blipFill>
        <p:spPr bwMode="auto">
          <a:xfrm flipH="1">
            <a:off x="0" y="2895600"/>
            <a:ext cx="4038600" cy="3365500"/>
          </a:xfrm>
          <a:prstGeom prst="rect">
            <a:avLst/>
          </a:prstGeom>
          <a:noFill/>
        </p:spPr>
      </p:pic>
      <p:sp>
        <p:nvSpPr>
          <p:cNvPr id="7" name="Rectangle 6"/>
          <p:cNvSpPr/>
          <p:nvPr/>
        </p:nvSpPr>
        <p:spPr>
          <a:xfrm>
            <a:off x="304800" y="6488668"/>
            <a:ext cx="3576748" cy="369332"/>
          </a:xfrm>
          <a:prstGeom prst="rect">
            <a:avLst/>
          </a:prstGeom>
        </p:spPr>
        <p:txBody>
          <a:bodyPr wrap="none">
            <a:spAutoFit/>
          </a:bodyPr>
          <a:lstStyle/>
          <a:p>
            <a:r>
              <a:rPr lang="en-US" b="1"/>
              <a:t>Transfer Dart Points and Drill Holes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28600"/>
            <a:ext cx="1417183" cy="369332"/>
          </a:xfrm>
          <a:prstGeom prst="rect">
            <a:avLst/>
          </a:prstGeom>
        </p:spPr>
        <p:txBody>
          <a:bodyPr wrap="none">
            <a:spAutoFit/>
          </a:bodyPr>
          <a:lstStyle/>
          <a:p>
            <a:r>
              <a:rPr lang="en-US" b="1" u="sng"/>
              <a:t>Cutting Tools</a:t>
            </a:r>
          </a:p>
        </p:txBody>
      </p:sp>
      <p:pic>
        <p:nvPicPr>
          <p:cNvPr id="3" name="Picture 4" descr="HomeDecorax Traders Fabric Scissors 12 Inch leather cutting scissors for  fabric cutting professional ultra sharp Sewing Scissors Tailoring Shears ..."/>
          <p:cNvPicPr>
            <a:picLocks noChangeAspect="1" noChangeArrowheads="1"/>
          </p:cNvPicPr>
          <p:nvPr/>
        </p:nvPicPr>
        <p:blipFill>
          <a:blip r:embed="rId2" cstate="print"/>
          <a:srcRect/>
          <a:stretch>
            <a:fillRect/>
          </a:stretch>
        </p:blipFill>
        <p:spPr bwMode="auto">
          <a:xfrm>
            <a:off x="47672" y="304800"/>
            <a:ext cx="2527950" cy="2247466"/>
          </a:xfrm>
          <a:prstGeom prst="rect">
            <a:avLst/>
          </a:prstGeom>
          <a:noFill/>
        </p:spPr>
      </p:pic>
      <p:pic>
        <p:nvPicPr>
          <p:cNvPr id="4" name="Picture 6" descr="TAMANNA STATIONERY Scissors, Size: 6 inch at Rs 56/piece in Meerut | ID:  21953167133"/>
          <p:cNvPicPr>
            <a:picLocks noChangeAspect="1" noChangeArrowheads="1"/>
          </p:cNvPicPr>
          <p:nvPr/>
        </p:nvPicPr>
        <p:blipFill>
          <a:blip r:embed="rId3"/>
          <a:srcRect/>
          <a:stretch>
            <a:fillRect/>
          </a:stretch>
        </p:blipFill>
        <p:spPr bwMode="auto">
          <a:xfrm>
            <a:off x="2590800" y="533400"/>
            <a:ext cx="3048000" cy="2540000"/>
          </a:xfrm>
          <a:prstGeom prst="rect">
            <a:avLst/>
          </a:prstGeom>
          <a:noFill/>
        </p:spPr>
      </p:pic>
      <p:sp>
        <p:nvSpPr>
          <p:cNvPr id="5" name="Rectangle 4"/>
          <p:cNvSpPr/>
          <p:nvPr/>
        </p:nvSpPr>
        <p:spPr>
          <a:xfrm>
            <a:off x="3048000" y="2895600"/>
            <a:ext cx="1528688" cy="369332"/>
          </a:xfrm>
          <a:prstGeom prst="rect">
            <a:avLst/>
          </a:prstGeom>
        </p:spPr>
        <p:txBody>
          <a:bodyPr wrap="none">
            <a:spAutoFit/>
          </a:bodyPr>
          <a:lstStyle/>
          <a:p>
            <a:r>
              <a:rPr lang="en-US" b="1"/>
              <a:t>Paper Scissors</a:t>
            </a:r>
          </a:p>
        </p:txBody>
      </p:sp>
      <p:sp>
        <p:nvSpPr>
          <p:cNvPr id="6" name="Rectangle 5"/>
          <p:cNvSpPr/>
          <p:nvPr/>
        </p:nvSpPr>
        <p:spPr>
          <a:xfrm>
            <a:off x="13" y="2590800"/>
            <a:ext cx="1546129" cy="369332"/>
          </a:xfrm>
          <a:prstGeom prst="rect">
            <a:avLst/>
          </a:prstGeom>
        </p:spPr>
        <p:txBody>
          <a:bodyPr wrap="none">
            <a:spAutoFit/>
          </a:bodyPr>
          <a:lstStyle/>
          <a:p>
            <a:r>
              <a:rPr lang="en-US" b="1"/>
              <a:t>Fabric Scissors</a:t>
            </a:r>
          </a:p>
        </p:txBody>
      </p:sp>
      <p:pic>
        <p:nvPicPr>
          <p:cNvPr id="7" name="Picture 8" descr="Flipkart.com | Parteet Art and craft zig zag paper cutting scissor for Kids  - Pack of 12Pcs Scissors - art and craft zig zag paper cutting scissor"/>
          <p:cNvPicPr>
            <a:picLocks noChangeAspect="1" noChangeArrowheads="1"/>
          </p:cNvPicPr>
          <p:nvPr/>
        </p:nvPicPr>
        <p:blipFill>
          <a:blip r:embed="rId4" cstate="print"/>
          <a:srcRect/>
          <a:stretch>
            <a:fillRect/>
          </a:stretch>
        </p:blipFill>
        <p:spPr bwMode="auto">
          <a:xfrm flipH="1">
            <a:off x="5486401" y="609600"/>
            <a:ext cx="3411084" cy="2133600"/>
          </a:xfrm>
          <a:prstGeom prst="rect">
            <a:avLst/>
          </a:prstGeom>
          <a:noFill/>
        </p:spPr>
      </p:pic>
      <p:sp>
        <p:nvSpPr>
          <p:cNvPr id="8" name="Rectangle 7"/>
          <p:cNvSpPr/>
          <p:nvPr/>
        </p:nvSpPr>
        <p:spPr>
          <a:xfrm>
            <a:off x="6781804" y="2895600"/>
            <a:ext cx="1794915" cy="369332"/>
          </a:xfrm>
          <a:prstGeom prst="rect">
            <a:avLst/>
          </a:prstGeom>
        </p:spPr>
        <p:txBody>
          <a:bodyPr wrap="none">
            <a:spAutoFit/>
          </a:bodyPr>
          <a:lstStyle/>
          <a:p>
            <a:r>
              <a:rPr lang="en-US" b="1"/>
              <a:t>Ziz - Zag  Scissors</a:t>
            </a:r>
          </a:p>
        </p:txBody>
      </p:sp>
      <p:pic>
        <p:nvPicPr>
          <p:cNvPr id="9" name="Picture 6" descr="Buttonhole Scissors 4-1/2in – Quilting Books Patterns and Notions"/>
          <p:cNvPicPr>
            <a:picLocks noChangeAspect="1" noChangeArrowheads="1"/>
          </p:cNvPicPr>
          <p:nvPr/>
        </p:nvPicPr>
        <p:blipFill>
          <a:blip r:embed="rId5" cstate="print"/>
          <a:srcRect/>
          <a:stretch>
            <a:fillRect/>
          </a:stretch>
        </p:blipFill>
        <p:spPr bwMode="auto">
          <a:xfrm>
            <a:off x="0" y="3200400"/>
            <a:ext cx="3429000" cy="2857500"/>
          </a:xfrm>
          <a:prstGeom prst="rect">
            <a:avLst/>
          </a:prstGeom>
          <a:noFill/>
        </p:spPr>
      </p:pic>
      <p:sp>
        <p:nvSpPr>
          <p:cNvPr id="10" name="Rectangle 9"/>
          <p:cNvSpPr/>
          <p:nvPr/>
        </p:nvSpPr>
        <p:spPr>
          <a:xfrm>
            <a:off x="685813" y="6248400"/>
            <a:ext cx="2049215" cy="369332"/>
          </a:xfrm>
          <a:prstGeom prst="rect">
            <a:avLst/>
          </a:prstGeom>
        </p:spPr>
        <p:txBody>
          <a:bodyPr wrap="none">
            <a:spAutoFit/>
          </a:bodyPr>
          <a:lstStyle/>
          <a:p>
            <a:r>
              <a:rPr lang="en-US" b="1"/>
              <a:t>Buttonhole Scissors</a:t>
            </a:r>
          </a:p>
        </p:txBody>
      </p:sp>
      <p:pic>
        <p:nvPicPr>
          <p:cNvPr id="11" name="Picture 12" descr="Buy Thread Cutting Scissors Length 10 Cm All Metal Online in India - Etsy"/>
          <p:cNvPicPr>
            <a:picLocks noChangeAspect="1" noChangeArrowheads="1"/>
          </p:cNvPicPr>
          <p:nvPr/>
        </p:nvPicPr>
        <p:blipFill>
          <a:blip r:embed="rId6"/>
          <a:srcRect/>
          <a:stretch>
            <a:fillRect/>
          </a:stretch>
        </p:blipFill>
        <p:spPr bwMode="auto">
          <a:xfrm>
            <a:off x="4724400" y="3505200"/>
            <a:ext cx="3657600" cy="2514600"/>
          </a:xfrm>
          <a:prstGeom prst="rect">
            <a:avLst/>
          </a:prstGeom>
          <a:noFill/>
        </p:spPr>
      </p:pic>
      <p:sp>
        <p:nvSpPr>
          <p:cNvPr id="12" name="Rectangle 11"/>
          <p:cNvSpPr/>
          <p:nvPr/>
        </p:nvSpPr>
        <p:spPr>
          <a:xfrm>
            <a:off x="6019800" y="6096000"/>
            <a:ext cx="1503873" cy="369332"/>
          </a:xfrm>
          <a:prstGeom prst="rect">
            <a:avLst/>
          </a:prstGeom>
        </p:spPr>
        <p:txBody>
          <a:bodyPr wrap="none">
            <a:spAutoFit/>
          </a:bodyPr>
          <a:lstStyle/>
          <a:p>
            <a:r>
              <a:rPr lang="en-US" b="1"/>
              <a:t>Thread Cutter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304800"/>
            <a:ext cx="1556323" cy="369332"/>
          </a:xfrm>
          <a:prstGeom prst="rect">
            <a:avLst/>
          </a:prstGeom>
        </p:spPr>
        <p:txBody>
          <a:bodyPr wrap="none">
            <a:spAutoFit/>
          </a:bodyPr>
          <a:lstStyle/>
          <a:p>
            <a:r>
              <a:rPr lang="en-US" b="1" u="sng"/>
              <a:t>Stitching Tools</a:t>
            </a:r>
          </a:p>
        </p:txBody>
      </p:sp>
      <p:pic>
        <p:nvPicPr>
          <p:cNvPr id="3" name="Picture 2" descr="Foot Operated Sewing Machine at Rs 5500 in Ludhiana | ID: 2850414060530"/>
          <p:cNvPicPr>
            <a:picLocks noChangeAspect="1" noChangeArrowheads="1"/>
          </p:cNvPicPr>
          <p:nvPr/>
        </p:nvPicPr>
        <p:blipFill>
          <a:blip r:embed="rId2" cstate="print"/>
          <a:srcRect/>
          <a:stretch>
            <a:fillRect/>
          </a:stretch>
        </p:blipFill>
        <p:spPr bwMode="auto">
          <a:xfrm flipH="1">
            <a:off x="13" y="609600"/>
            <a:ext cx="3009901" cy="2508250"/>
          </a:xfrm>
          <a:prstGeom prst="rect">
            <a:avLst/>
          </a:prstGeom>
          <a:noFill/>
        </p:spPr>
      </p:pic>
      <p:sp>
        <p:nvSpPr>
          <p:cNvPr id="4" name="Rectangle 3"/>
          <p:cNvSpPr/>
          <p:nvPr/>
        </p:nvSpPr>
        <p:spPr>
          <a:xfrm>
            <a:off x="685813" y="3200400"/>
            <a:ext cx="1751249" cy="369332"/>
          </a:xfrm>
          <a:prstGeom prst="rect">
            <a:avLst/>
          </a:prstGeom>
        </p:spPr>
        <p:txBody>
          <a:bodyPr wrap="none">
            <a:spAutoFit/>
          </a:bodyPr>
          <a:lstStyle/>
          <a:p>
            <a:r>
              <a:rPr lang="en-US" b="1"/>
              <a:t>Sewing Machine</a:t>
            </a:r>
          </a:p>
        </p:txBody>
      </p:sp>
      <p:pic>
        <p:nvPicPr>
          <p:cNvPr id="5" name="Picture 4" descr="DIY Crafts Sewing Thread Coil 30 Multi Color 250 Yards Each Polyester All  Purpose for Hand and Machine Sewing for Hand and Machine Sewing (39  Lines/Set) - Sewing Thread Coil 30 Multi"/>
          <p:cNvPicPr>
            <a:picLocks noChangeAspect="1" noChangeArrowheads="1"/>
          </p:cNvPicPr>
          <p:nvPr/>
        </p:nvPicPr>
        <p:blipFill>
          <a:blip r:embed="rId3"/>
          <a:srcRect/>
          <a:stretch>
            <a:fillRect/>
          </a:stretch>
        </p:blipFill>
        <p:spPr bwMode="auto">
          <a:xfrm>
            <a:off x="3657607" y="1066832"/>
            <a:ext cx="2468878" cy="2103387"/>
          </a:xfrm>
          <a:prstGeom prst="rect">
            <a:avLst/>
          </a:prstGeom>
          <a:noFill/>
        </p:spPr>
      </p:pic>
      <p:sp>
        <p:nvSpPr>
          <p:cNvPr id="6" name="Rectangle 5"/>
          <p:cNvSpPr/>
          <p:nvPr/>
        </p:nvSpPr>
        <p:spPr>
          <a:xfrm>
            <a:off x="4150153" y="3244334"/>
            <a:ext cx="853760" cy="369332"/>
          </a:xfrm>
          <a:prstGeom prst="rect">
            <a:avLst/>
          </a:prstGeom>
        </p:spPr>
        <p:txBody>
          <a:bodyPr wrap="none">
            <a:spAutoFit/>
          </a:bodyPr>
          <a:lstStyle/>
          <a:p>
            <a:r>
              <a:rPr lang="en-US" b="1"/>
              <a:t>Thread</a:t>
            </a:r>
          </a:p>
        </p:txBody>
      </p:sp>
      <p:pic>
        <p:nvPicPr>
          <p:cNvPr id="7" name="Picture 6" descr="hand embroidery needle, hand sewing needles - Blog"/>
          <p:cNvPicPr>
            <a:picLocks noChangeAspect="1" noChangeArrowheads="1"/>
          </p:cNvPicPr>
          <p:nvPr/>
        </p:nvPicPr>
        <p:blipFill>
          <a:blip r:embed="rId4"/>
          <a:srcRect/>
          <a:stretch>
            <a:fillRect/>
          </a:stretch>
        </p:blipFill>
        <p:spPr bwMode="auto">
          <a:xfrm>
            <a:off x="6096000" y="762000"/>
            <a:ext cx="2834640" cy="2362200"/>
          </a:xfrm>
          <a:prstGeom prst="rect">
            <a:avLst/>
          </a:prstGeom>
          <a:noFill/>
        </p:spPr>
      </p:pic>
      <p:sp>
        <p:nvSpPr>
          <p:cNvPr id="8" name="Rectangle 7"/>
          <p:cNvSpPr/>
          <p:nvPr/>
        </p:nvSpPr>
        <p:spPr>
          <a:xfrm>
            <a:off x="7162800" y="3276600"/>
            <a:ext cx="1513556" cy="369332"/>
          </a:xfrm>
          <a:prstGeom prst="rect">
            <a:avLst/>
          </a:prstGeom>
        </p:spPr>
        <p:txBody>
          <a:bodyPr wrap="none">
            <a:spAutoFit/>
          </a:bodyPr>
          <a:lstStyle/>
          <a:p>
            <a:r>
              <a:rPr lang="en-US" b="1"/>
              <a:t>Hand Needles</a:t>
            </a:r>
          </a:p>
        </p:txBody>
      </p:sp>
      <p:pic>
        <p:nvPicPr>
          <p:cNvPr id="9" name="Picture 14" descr="Amazon.com: 30 Pack Sewing Machine Needles Size 75/11 130/705H HAx1  Embroidery Sewing Needles for Brother Sewing Machine (3 Pack of 10 Needles)"/>
          <p:cNvPicPr>
            <a:picLocks noChangeAspect="1" noChangeArrowheads="1"/>
          </p:cNvPicPr>
          <p:nvPr/>
        </p:nvPicPr>
        <p:blipFill>
          <a:blip r:embed="rId5"/>
          <a:srcRect/>
          <a:stretch>
            <a:fillRect/>
          </a:stretch>
        </p:blipFill>
        <p:spPr bwMode="auto">
          <a:xfrm flipH="1">
            <a:off x="457200" y="3962400"/>
            <a:ext cx="2834640" cy="2190450"/>
          </a:xfrm>
          <a:prstGeom prst="rect">
            <a:avLst/>
          </a:prstGeom>
          <a:noFill/>
        </p:spPr>
      </p:pic>
      <p:sp>
        <p:nvSpPr>
          <p:cNvPr id="10" name="Rectangle 9"/>
          <p:cNvSpPr/>
          <p:nvPr/>
        </p:nvSpPr>
        <p:spPr>
          <a:xfrm>
            <a:off x="838200" y="6324600"/>
            <a:ext cx="1837362" cy="369332"/>
          </a:xfrm>
          <a:prstGeom prst="rect">
            <a:avLst/>
          </a:prstGeom>
        </p:spPr>
        <p:txBody>
          <a:bodyPr wrap="none">
            <a:spAutoFit/>
          </a:bodyPr>
          <a:lstStyle/>
          <a:p>
            <a:r>
              <a:rPr lang="en-US" b="1"/>
              <a:t>Machine Needles</a:t>
            </a:r>
          </a:p>
        </p:txBody>
      </p:sp>
      <p:pic>
        <p:nvPicPr>
          <p:cNvPr id="11" name="Picture 20" descr="4pcs Seam Ripper Stitch Unpicker With Plastic Handle Thread Cutter DIY  Sewing Remover Cross Embroidery Tools Sewing Accessories - AliExpress"/>
          <p:cNvPicPr>
            <a:picLocks noChangeAspect="1" noChangeArrowheads="1"/>
          </p:cNvPicPr>
          <p:nvPr/>
        </p:nvPicPr>
        <p:blipFill>
          <a:blip r:embed="rId6"/>
          <a:srcRect/>
          <a:stretch>
            <a:fillRect/>
          </a:stretch>
        </p:blipFill>
        <p:spPr bwMode="auto">
          <a:xfrm rot="10800000">
            <a:off x="3657600" y="3810026"/>
            <a:ext cx="2571750" cy="2143125"/>
          </a:xfrm>
          <a:prstGeom prst="rect">
            <a:avLst/>
          </a:prstGeom>
          <a:noFill/>
        </p:spPr>
      </p:pic>
      <p:sp>
        <p:nvSpPr>
          <p:cNvPr id="12" name="Rectangle 11"/>
          <p:cNvSpPr/>
          <p:nvPr/>
        </p:nvSpPr>
        <p:spPr>
          <a:xfrm>
            <a:off x="4343404" y="6096000"/>
            <a:ext cx="1536639" cy="369332"/>
          </a:xfrm>
          <a:prstGeom prst="rect">
            <a:avLst/>
          </a:prstGeom>
        </p:spPr>
        <p:txBody>
          <a:bodyPr wrap="none">
            <a:spAutoFit/>
          </a:bodyPr>
          <a:lstStyle/>
          <a:p>
            <a:r>
              <a:rPr lang="en-US" b="1"/>
              <a:t>Thread Ripper</a:t>
            </a:r>
          </a:p>
        </p:txBody>
      </p:sp>
      <p:pic>
        <p:nvPicPr>
          <p:cNvPr id="13" name="Picture 22" descr="Drawing pin - Wikipedia"/>
          <p:cNvPicPr>
            <a:picLocks noChangeAspect="1" noChangeArrowheads="1"/>
          </p:cNvPicPr>
          <p:nvPr/>
        </p:nvPicPr>
        <p:blipFill>
          <a:blip r:embed="rId7"/>
          <a:srcRect/>
          <a:stretch>
            <a:fillRect/>
          </a:stretch>
        </p:blipFill>
        <p:spPr bwMode="auto">
          <a:xfrm>
            <a:off x="6324600" y="4038600"/>
            <a:ext cx="2514600" cy="2038350"/>
          </a:xfrm>
          <a:prstGeom prst="rect">
            <a:avLst/>
          </a:prstGeom>
          <a:noFill/>
        </p:spPr>
      </p:pic>
      <p:sp>
        <p:nvSpPr>
          <p:cNvPr id="14" name="Rectangle 13"/>
          <p:cNvSpPr/>
          <p:nvPr/>
        </p:nvSpPr>
        <p:spPr>
          <a:xfrm>
            <a:off x="7543804" y="6324600"/>
            <a:ext cx="949299" cy="369332"/>
          </a:xfrm>
          <a:prstGeom prst="rect">
            <a:avLst/>
          </a:prstGeom>
        </p:spPr>
        <p:txBody>
          <a:bodyPr wrap="none">
            <a:spAutoFit/>
          </a:bodyPr>
          <a:lstStyle/>
          <a:p>
            <a:r>
              <a:rPr lang="en-US" b="1"/>
              <a:t>Pushpin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2,000+ Pin Cushion Stock Photos, Pictures &amp; Royalty-Free Images - iStock | Pin  cushion face, Pin cushion doll, Sewing pin cushion"/>
          <p:cNvPicPr>
            <a:picLocks noChangeAspect="1" noChangeArrowheads="1"/>
          </p:cNvPicPr>
          <p:nvPr/>
        </p:nvPicPr>
        <p:blipFill>
          <a:blip r:embed="rId2"/>
          <a:srcRect/>
          <a:stretch>
            <a:fillRect/>
          </a:stretch>
        </p:blipFill>
        <p:spPr bwMode="auto">
          <a:xfrm>
            <a:off x="0" y="381000"/>
            <a:ext cx="3246120" cy="2271930"/>
          </a:xfrm>
          <a:prstGeom prst="rect">
            <a:avLst/>
          </a:prstGeom>
          <a:noFill/>
        </p:spPr>
      </p:pic>
      <p:sp>
        <p:nvSpPr>
          <p:cNvPr id="3" name="Rectangle 2"/>
          <p:cNvSpPr/>
          <p:nvPr/>
        </p:nvSpPr>
        <p:spPr>
          <a:xfrm>
            <a:off x="1600213" y="2743200"/>
            <a:ext cx="1225015" cy="369332"/>
          </a:xfrm>
          <a:prstGeom prst="rect">
            <a:avLst/>
          </a:prstGeom>
        </p:spPr>
        <p:txBody>
          <a:bodyPr wrap="none">
            <a:spAutoFit/>
          </a:bodyPr>
          <a:lstStyle/>
          <a:p>
            <a:r>
              <a:rPr lang="en-US" b="1"/>
              <a:t>Pincushion</a:t>
            </a:r>
          </a:p>
        </p:txBody>
      </p:sp>
      <p:pic>
        <p:nvPicPr>
          <p:cNvPr id="4" name="Picture 4" descr="Beadsz Sewing Machine Bobbin Case and 10 Pieces Sewing Machine Bobbins  Front Loading Small Class Machines Suitable for Household Sewing Machine  Pack of 2 Bobbin Case &amp; 10 Bobbies : Amazon.in: Home &amp; Kitchen"/>
          <p:cNvPicPr>
            <a:picLocks noChangeAspect="1" noChangeArrowheads="1"/>
          </p:cNvPicPr>
          <p:nvPr/>
        </p:nvPicPr>
        <p:blipFill>
          <a:blip r:embed="rId3"/>
          <a:srcRect/>
          <a:stretch>
            <a:fillRect/>
          </a:stretch>
        </p:blipFill>
        <p:spPr bwMode="auto">
          <a:xfrm>
            <a:off x="3886200" y="381000"/>
            <a:ext cx="4442062" cy="1981200"/>
          </a:xfrm>
          <a:prstGeom prst="rect">
            <a:avLst/>
          </a:prstGeom>
          <a:noFill/>
        </p:spPr>
      </p:pic>
      <p:sp>
        <p:nvSpPr>
          <p:cNvPr id="5" name="Rectangle 4"/>
          <p:cNvSpPr/>
          <p:nvPr/>
        </p:nvSpPr>
        <p:spPr>
          <a:xfrm>
            <a:off x="5791200" y="2590800"/>
            <a:ext cx="1359668" cy="369332"/>
          </a:xfrm>
          <a:prstGeom prst="rect">
            <a:avLst/>
          </a:prstGeom>
        </p:spPr>
        <p:txBody>
          <a:bodyPr wrap="none">
            <a:spAutoFit/>
          </a:bodyPr>
          <a:lstStyle/>
          <a:p>
            <a:r>
              <a:rPr lang="en-US" b="1"/>
              <a:t>Bobbin Case</a:t>
            </a:r>
          </a:p>
        </p:txBody>
      </p:sp>
      <p:pic>
        <p:nvPicPr>
          <p:cNvPr id="6" name="Picture 10" descr="Aapal Collection Hand Sewing Machine Bobbin Case Price in India - Buy Aapal  Collection Hand Sewing Machine Bobbin Case online at Flipkart.com"/>
          <p:cNvPicPr>
            <a:picLocks noChangeAspect="1" noChangeArrowheads="1"/>
          </p:cNvPicPr>
          <p:nvPr/>
        </p:nvPicPr>
        <p:blipFill>
          <a:blip r:embed="rId4" cstate="print"/>
          <a:srcRect/>
          <a:stretch>
            <a:fillRect/>
          </a:stretch>
        </p:blipFill>
        <p:spPr bwMode="auto">
          <a:xfrm>
            <a:off x="2819400" y="3352800"/>
            <a:ext cx="3581400" cy="2740510"/>
          </a:xfrm>
          <a:prstGeom prst="rect">
            <a:avLst/>
          </a:prstGeom>
          <a:noFill/>
        </p:spPr>
      </p:pic>
      <p:sp>
        <p:nvSpPr>
          <p:cNvPr id="7" name="Rectangle 6"/>
          <p:cNvSpPr/>
          <p:nvPr/>
        </p:nvSpPr>
        <p:spPr>
          <a:xfrm>
            <a:off x="4495813" y="6248400"/>
            <a:ext cx="627095" cy="369332"/>
          </a:xfrm>
          <a:prstGeom prst="rect">
            <a:avLst/>
          </a:prstGeom>
        </p:spPr>
        <p:txBody>
          <a:bodyPr wrap="none">
            <a:spAutoFit/>
          </a:bodyPr>
          <a:lstStyle/>
          <a:p>
            <a:r>
              <a:rPr lang="en-US" b="1"/>
              <a:t>Case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76600" y="228600"/>
            <a:ext cx="1740028" cy="369332"/>
          </a:xfrm>
          <a:prstGeom prst="rect">
            <a:avLst/>
          </a:prstGeom>
        </p:spPr>
        <p:txBody>
          <a:bodyPr wrap="none">
            <a:spAutoFit/>
          </a:bodyPr>
          <a:lstStyle/>
          <a:p>
            <a:r>
              <a:rPr lang="en-US" b="1" u="sng"/>
              <a:t>Garment Details</a:t>
            </a:r>
            <a:endParaRPr lang="en-US" u="sng"/>
          </a:p>
        </p:txBody>
      </p:sp>
      <p:sp>
        <p:nvSpPr>
          <p:cNvPr id="9" name="Rectangle 8"/>
          <p:cNvSpPr/>
          <p:nvPr/>
        </p:nvSpPr>
        <p:spPr>
          <a:xfrm>
            <a:off x="0" y="838200"/>
            <a:ext cx="4572000" cy="5909310"/>
          </a:xfrm>
          <a:prstGeom prst="rect">
            <a:avLst/>
          </a:prstGeom>
        </p:spPr>
        <p:txBody>
          <a:bodyPr>
            <a:spAutoFit/>
          </a:bodyPr>
          <a:lstStyle/>
          <a:p>
            <a:pPr>
              <a:lnSpc>
                <a:spcPct val="150000"/>
              </a:lnSpc>
            </a:pPr>
            <a:r>
              <a:rPr lang="en-US"/>
              <a:t>Types of-</a:t>
            </a:r>
          </a:p>
          <a:p>
            <a:pPr>
              <a:lnSpc>
                <a:spcPct val="150000"/>
              </a:lnSpc>
            </a:pPr>
            <a:r>
              <a:rPr lang="en-US">
                <a:solidFill>
                  <a:srgbClr val="FF0000"/>
                </a:solidFill>
              </a:rPr>
              <a:t>Seams-</a:t>
            </a:r>
          </a:p>
          <a:p>
            <a:pPr>
              <a:lnSpc>
                <a:spcPct val="150000"/>
              </a:lnSpc>
            </a:pPr>
            <a:r>
              <a:rPr lang="en-US">
                <a:solidFill>
                  <a:srgbClr val="FF0000"/>
                </a:solidFill>
              </a:rPr>
              <a:t>Darts-</a:t>
            </a:r>
          </a:p>
          <a:p>
            <a:pPr>
              <a:lnSpc>
                <a:spcPct val="150000"/>
              </a:lnSpc>
            </a:pPr>
            <a:r>
              <a:rPr lang="en-US">
                <a:solidFill>
                  <a:srgbClr val="FF0000"/>
                </a:solidFill>
              </a:rPr>
              <a:t>Pleats- </a:t>
            </a:r>
          </a:p>
          <a:p>
            <a:pPr>
              <a:lnSpc>
                <a:spcPct val="150000"/>
              </a:lnSpc>
            </a:pPr>
            <a:r>
              <a:rPr lang="en-US">
                <a:solidFill>
                  <a:srgbClr val="FF0000"/>
                </a:solidFill>
              </a:rPr>
              <a:t>Gathers -</a:t>
            </a:r>
          </a:p>
          <a:p>
            <a:pPr>
              <a:lnSpc>
                <a:spcPct val="150000"/>
              </a:lnSpc>
            </a:pPr>
            <a:r>
              <a:rPr lang="en-US">
                <a:solidFill>
                  <a:srgbClr val="FF0000"/>
                </a:solidFill>
              </a:rPr>
              <a:t>Tucks-</a:t>
            </a:r>
            <a:r>
              <a:rPr lang="en-US"/>
              <a:t> </a:t>
            </a:r>
          </a:p>
          <a:p>
            <a:pPr>
              <a:lnSpc>
                <a:spcPct val="150000"/>
              </a:lnSpc>
            </a:pPr>
            <a:r>
              <a:rPr lang="en-US">
                <a:solidFill>
                  <a:srgbClr val="FF0000"/>
                </a:solidFill>
              </a:rPr>
              <a:t>Collars-</a:t>
            </a:r>
          </a:p>
          <a:p>
            <a:pPr>
              <a:lnSpc>
                <a:spcPct val="150000"/>
              </a:lnSpc>
            </a:pPr>
            <a:r>
              <a:rPr lang="en-US">
                <a:solidFill>
                  <a:srgbClr val="FF0000"/>
                </a:solidFill>
              </a:rPr>
              <a:t>Necklines-</a:t>
            </a:r>
            <a:r>
              <a:rPr lang="en-US"/>
              <a:t> </a:t>
            </a:r>
          </a:p>
          <a:p>
            <a:pPr>
              <a:lnSpc>
                <a:spcPct val="150000"/>
              </a:lnSpc>
            </a:pPr>
            <a:r>
              <a:rPr lang="en-US">
                <a:solidFill>
                  <a:srgbClr val="FF0000"/>
                </a:solidFill>
              </a:rPr>
              <a:t>Sleeves-</a:t>
            </a:r>
          </a:p>
          <a:p>
            <a:pPr>
              <a:lnSpc>
                <a:spcPct val="150000"/>
              </a:lnSpc>
            </a:pPr>
            <a:r>
              <a:rPr lang="en-US">
                <a:solidFill>
                  <a:srgbClr val="FF0000"/>
                </a:solidFill>
              </a:rPr>
              <a:t>Yoke-</a:t>
            </a:r>
          </a:p>
          <a:p>
            <a:pPr>
              <a:lnSpc>
                <a:spcPct val="150000"/>
              </a:lnSpc>
            </a:pPr>
            <a:r>
              <a:rPr lang="en-US">
                <a:solidFill>
                  <a:srgbClr val="FF0000"/>
                </a:solidFill>
              </a:rPr>
              <a:t>Facings-</a:t>
            </a:r>
          </a:p>
          <a:p>
            <a:pPr>
              <a:lnSpc>
                <a:spcPct val="150000"/>
              </a:lnSpc>
            </a:pPr>
            <a:r>
              <a:rPr lang="en-US">
                <a:solidFill>
                  <a:srgbClr val="FF0000"/>
                </a:solidFill>
              </a:rPr>
              <a:t>Plackets-</a:t>
            </a:r>
          </a:p>
          <a:p>
            <a:pPr>
              <a:lnSpc>
                <a:spcPct val="150000"/>
              </a:lnSpc>
            </a:pPr>
            <a:r>
              <a:rPr lang="en-US">
                <a:solidFill>
                  <a:srgbClr val="FF0000"/>
                </a:solidFill>
              </a:rPr>
              <a:t>Pocket-</a:t>
            </a:r>
          </a:p>
          <a:p>
            <a:pPr>
              <a:lnSpc>
                <a:spcPct val="150000"/>
              </a:lnSpc>
            </a:pPr>
            <a:r>
              <a:rPr lang="en-US">
                <a:solidFill>
                  <a:srgbClr val="FF0000"/>
                </a:solidFill>
              </a:rPr>
              <a:t>Cuff-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152400"/>
            <a:ext cx="3607078" cy="369332"/>
          </a:xfrm>
          <a:prstGeom prst="rect">
            <a:avLst/>
          </a:prstGeom>
        </p:spPr>
        <p:txBody>
          <a:bodyPr wrap="none">
            <a:spAutoFit/>
          </a:bodyPr>
          <a:lstStyle/>
          <a:p>
            <a:r>
              <a:rPr lang="en-US" b="1" u="sng"/>
              <a:t>TAKING CARE OF SEWING MACHINE</a:t>
            </a:r>
            <a:endParaRPr lang="en-US" u="sng"/>
          </a:p>
        </p:txBody>
      </p:sp>
      <p:sp>
        <p:nvSpPr>
          <p:cNvPr id="12290" name="AutoShape 2" descr="Sister New Bee Butterfly Sewing Machine ..."/>
          <p:cNvSpPr>
            <a:spLocks noChangeAspect="1" noChangeArrowheads="1"/>
          </p:cNvSpPr>
          <p:nvPr/>
        </p:nvSpPr>
        <p:spPr bwMode="auto">
          <a:xfrm>
            <a:off x="129646" y="-144463"/>
            <a:ext cx="2540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2" descr="Butterfly Sewing Machines at Rs 4935 | Butterfly Machine in Chandigarh |  ID: 14485954288"/>
          <p:cNvPicPr>
            <a:picLocks noChangeAspect="1" noChangeArrowheads="1"/>
          </p:cNvPicPr>
          <p:nvPr/>
        </p:nvPicPr>
        <p:blipFill>
          <a:blip r:embed="rId2"/>
          <a:srcRect/>
          <a:stretch>
            <a:fillRect/>
          </a:stretch>
        </p:blipFill>
        <p:spPr bwMode="auto">
          <a:xfrm>
            <a:off x="6728925" y="914400"/>
            <a:ext cx="2415076" cy="1752600"/>
          </a:xfrm>
          <a:prstGeom prst="rect">
            <a:avLst/>
          </a:prstGeom>
          <a:noFill/>
        </p:spPr>
      </p:pic>
      <p:pic>
        <p:nvPicPr>
          <p:cNvPr id="6" name="Picture 4" descr="Beadsz Sewing Machine Bobbin Case and 10 Pieces Sewing Machine Bobbins  Front Loading Small Class Machines Suitable for Household Sewing Machine  Pack of 2 Bobbin Case &amp; 10 Bobbies : Amazon.in: Home &amp; Kitchen"/>
          <p:cNvPicPr>
            <a:picLocks noChangeAspect="1" noChangeArrowheads="1"/>
          </p:cNvPicPr>
          <p:nvPr/>
        </p:nvPicPr>
        <p:blipFill>
          <a:blip r:embed="rId3"/>
          <a:srcRect/>
          <a:stretch>
            <a:fillRect/>
          </a:stretch>
        </p:blipFill>
        <p:spPr bwMode="auto">
          <a:xfrm>
            <a:off x="6477000" y="4876800"/>
            <a:ext cx="2286000" cy="1739590"/>
          </a:xfrm>
          <a:prstGeom prst="rect">
            <a:avLst/>
          </a:prstGeom>
          <a:noFill/>
        </p:spPr>
      </p:pic>
      <p:pic>
        <p:nvPicPr>
          <p:cNvPr id="7" name="Picture 10" descr="Aapal Collection Hand Sewing Machine Bobbin Case Price in India - Buy Aapal  Collection Hand Sewing Machine Bobbin Case online at Flipkart.com"/>
          <p:cNvPicPr>
            <a:picLocks noChangeAspect="1" noChangeArrowheads="1"/>
          </p:cNvPicPr>
          <p:nvPr/>
        </p:nvPicPr>
        <p:blipFill>
          <a:blip r:embed="rId4" cstate="print"/>
          <a:srcRect/>
          <a:stretch>
            <a:fillRect/>
          </a:stretch>
        </p:blipFill>
        <p:spPr bwMode="auto">
          <a:xfrm>
            <a:off x="6604000" y="2819400"/>
            <a:ext cx="2257333" cy="1997076"/>
          </a:xfrm>
          <a:prstGeom prst="rect">
            <a:avLst/>
          </a:prstGeom>
          <a:noFill/>
        </p:spPr>
      </p:pic>
      <p:sp>
        <p:nvSpPr>
          <p:cNvPr id="8" name="TextBox 7"/>
          <p:cNvSpPr txBox="1"/>
          <p:nvPr/>
        </p:nvSpPr>
        <p:spPr>
          <a:xfrm>
            <a:off x="0" y="914406"/>
            <a:ext cx="7239000" cy="5078313"/>
          </a:xfrm>
          <a:prstGeom prst="rect">
            <a:avLst/>
          </a:prstGeom>
          <a:noFill/>
        </p:spPr>
        <p:txBody>
          <a:bodyPr wrap="square" rtlCol="0">
            <a:spAutoFit/>
          </a:bodyPr>
          <a:lstStyle/>
          <a:p>
            <a:pPr lvl="0" fontAlgn="base">
              <a:spcBef>
                <a:spcPct val="0"/>
              </a:spcBef>
              <a:spcAft>
                <a:spcPct val="0"/>
              </a:spcAft>
            </a:pPr>
            <a:r>
              <a:rPr lang="hi-IN">
                <a:solidFill>
                  <a:srgbClr val="1F1F1F"/>
                </a:solidFill>
                <a:latin typeface="inherit"/>
                <a:cs typeface="Mangal" pitchFamily="2"/>
              </a:rPr>
              <a:t>शुरुआती लोगों के लिए सिलाई मशीन के विभिन्न भागों को जानना और पहचानना महत्वपूर्ण है।</a:t>
            </a: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u="sng">
                <a:solidFill>
                  <a:srgbClr val="1F1F1F"/>
                </a:solidFill>
                <a:latin typeface="inherit"/>
                <a:cs typeface="Mangal" pitchFamily="2"/>
              </a:rPr>
              <a:t>Arm (</a:t>
            </a:r>
            <a:r>
              <a:rPr lang="hi-IN" b="1" u="sng">
                <a:solidFill>
                  <a:srgbClr val="1F1F1F"/>
                </a:solidFill>
                <a:latin typeface="inherit"/>
                <a:cs typeface="Mangal" pitchFamily="2"/>
              </a:rPr>
              <a:t>भुजा</a:t>
            </a:r>
            <a:r>
              <a:rPr lang="en-US" b="1" u="sng">
                <a:solidFill>
                  <a:srgbClr val="1F1F1F"/>
                </a:solidFill>
                <a:latin typeface="inherit"/>
                <a:cs typeface="Mangal" pitchFamily="2"/>
              </a:rPr>
              <a:t>) </a:t>
            </a:r>
            <a:r>
              <a:rPr lang="hi-IN" b="1" u="sng">
                <a:solidFill>
                  <a:srgbClr val="1F1F1F"/>
                </a:solidFill>
                <a:latin typeface="inherit"/>
                <a:cs typeface="Mangal" pitchFamily="2"/>
              </a:rPr>
              <a:t>:</a:t>
            </a:r>
            <a:r>
              <a:rPr lang="en-US" b="1" u="sng">
                <a:solidFill>
                  <a:srgbClr val="1F1F1F"/>
                </a:solidFill>
                <a:latin typeface="inherit"/>
                <a:cs typeface="Mangal" pitchFamily="2"/>
              </a:rPr>
              <a:t>-</a:t>
            </a: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सिर का क्षैतिज ऊपरी होती है</a:t>
            </a:r>
            <a:r>
              <a:rPr lang="en-US">
                <a:solidFill>
                  <a:srgbClr val="1F1F1F"/>
                </a:solidFill>
                <a:latin typeface="inherit"/>
                <a:cs typeface="Mangal" pitchFamily="2"/>
              </a:rPr>
              <a:t>,</a:t>
            </a:r>
            <a:r>
              <a:rPr lang="hi-IN">
                <a:solidFill>
                  <a:srgbClr val="1F1F1F"/>
                </a:solidFill>
                <a:latin typeface="inherit"/>
                <a:cs typeface="Mangal" pitchFamily="2"/>
              </a:rPr>
              <a:t> धागा डालना और सुई लगाना होता है।</a:t>
            </a: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u="sng"/>
              <a:t>Bed (</a:t>
            </a:r>
            <a:r>
              <a:rPr lang="hi-IN" b="1" u="sng">
                <a:solidFill>
                  <a:srgbClr val="1F1F1F"/>
                </a:solidFill>
                <a:latin typeface="inherit"/>
                <a:cs typeface="Mangal" pitchFamily="2"/>
              </a:rPr>
              <a:t>बिस्तर</a:t>
            </a:r>
            <a:r>
              <a:rPr lang="en-US" b="1" u="sng">
                <a:solidFill>
                  <a:srgbClr val="1F1F1F"/>
                </a:solidFill>
                <a:latin typeface="inherit"/>
                <a:cs typeface="Mangal" pitchFamily="2"/>
              </a:rPr>
              <a:t>) </a:t>
            </a:r>
            <a:r>
              <a:rPr lang="hi-IN" b="1" u="sng">
                <a:solidFill>
                  <a:srgbClr val="1F1F1F"/>
                </a:solidFill>
                <a:latin typeface="inherit"/>
                <a:cs typeface="Mangal" pitchFamily="2"/>
              </a:rPr>
              <a:t>:</a:t>
            </a:r>
            <a:r>
              <a:rPr lang="en-US" b="1" u="sng">
                <a:solidFill>
                  <a:srgbClr val="1F1F1F"/>
                </a:solidFill>
                <a:latin typeface="inherit"/>
                <a:cs typeface="Mangal" pitchFamily="2"/>
              </a:rPr>
              <a:t>-</a:t>
            </a: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मशीन का निचला हिस्सा यानी स्टैंड जिसके नीचे हैंडलिंग की व्यवस्था होती है शटल और फ़ीड सहित निचला धाग लगा हुआ है।</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en-US" b="1" u="sng"/>
              <a:t>Bobbin (</a:t>
            </a:r>
            <a:r>
              <a:rPr lang="hi-IN" b="1" u="sng">
                <a:solidFill>
                  <a:srgbClr val="1F1F1F"/>
                </a:solidFill>
                <a:latin typeface="inherit"/>
                <a:cs typeface="Mangal" pitchFamily="2"/>
              </a:rPr>
              <a:t>बॉबिन</a:t>
            </a:r>
            <a:r>
              <a:rPr lang="en-US" b="1" u="sng">
                <a:solidFill>
                  <a:srgbClr val="1F1F1F"/>
                </a:solidFill>
                <a:latin typeface="inherit"/>
                <a:cs typeface="Mangal" pitchFamily="2"/>
              </a:rPr>
              <a:t>) </a:t>
            </a:r>
            <a:r>
              <a:rPr lang="hi-IN" b="1">
                <a:solidFill>
                  <a:srgbClr val="1F1F1F"/>
                </a:solidFill>
                <a:latin typeface="inherit"/>
                <a:cs typeface="Mangal" pitchFamily="2"/>
              </a:rPr>
              <a:t>:</a:t>
            </a:r>
            <a:r>
              <a:rPr lang="en-US" b="1">
                <a:solidFill>
                  <a:srgbClr val="1F1F1F"/>
                </a:solidFill>
                <a:latin typeface="inherit"/>
                <a:cs typeface="Mangal" pitchFamily="2"/>
              </a:rPr>
              <a:t>-</a:t>
            </a: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a:solidFill>
                  <a:srgbClr val="1F1F1F"/>
                </a:solidFill>
                <a:latin typeface="inherit"/>
                <a:cs typeface="Mangal" pitchFamily="2"/>
              </a:rPr>
              <a:t>                          </a:t>
            </a:r>
            <a:r>
              <a:rPr lang="hi-IN"/>
              <a:t>जिस पर सूत या धागा लपेटा जाता </a:t>
            </a:r>
            <a:r>
              <a:rPr lang="hi-IN">
                <a:solidFill>
                  <a:srgbClr val="1F1F1F"/>
                </a:solidFill>
                <a:latin typeface="inherit"/>
                <a:cs typeface="Mangal" pitchFamily="2"/>
              </a:rPr>
              <a:t>।</a:t>
            </a:r>
            <a:r>
              <a:rPr lang="hi-IN" b="1" u="sng">
                <a:solidFill>
                  <a:srgbClr val="1F1F1F"/>
                </a:solidFill>
                <a:latin typeface="inherit"/>
                <a:cs typeface="Mangal" pitchFamily="2"/>
              </a:rPr>
              <a:t> </a:t>
            </a:r>
            <a:endParaRPr lang="en-US" b="1" u="sng">
              <a:solidFill>
                <a:srgbClr val="1F1F1F"/>
              </a:solidFill>
              <a:latin typeface="inherit"/>
              <a:cs typeface="Mangal" pitchFamily="2"/>
            </a:endParaRPr>
          </a:p>
          <a:p>
            <a:pPr lvl="0" fontAlgn="base">
              <a:spcBef>
                <a:spcPct val="0"/>
              </a:spcBef>
              <a:spcAft>
                <a:spcPct val="0"/>
              </a:spcAft>
            </a:pPr>
            <a:endParaRPr lang="en-US" b="1" u="sng">
              <a:solidFill>
                <a:srgbClr val="1F1F1F"/>
              </a:solidFill>
              <a:latin typeface="inherit"/>
              <a:cs typeface="Mangal" pitchFamily="2"/>
            </a:endParaRPr>
          </a:p>
          <a:p>
            <a:pPr lvl="0" fontAlgn="base">
              <a:spcBef>
                <a:spcPct val="0"/>
              </a:spcBef>
              <a:spcAft>
                <a:spcPct val="0"/>
              </a:spcAft>
            </a:pPr>
            <a:r>
              <a:rPr lang="en-US" b="1" u="sng"/>
              <a:t>Bobbin Case (</a:t>
            </a:r>
            <a:r>
              <a:rPr lang="hi-IN" b="1" u="sng">
                <a:solidFill>
                  <a:srgbClr val="1F1F1F"/>
                </a:solidFill>
                <a:latin typeface="inherit"/>
                <a:cs typeface="Mangal" pitchFamily="2"/>
              </a:rPr>
              <a:t>बॉबिन केस</a:t>
            </a:r>
            <a:r>
              <a:rPr lang="en-US" b="1" u="sng">
                <a:solidFill>
                  <a:srgbClr val="1F1F1F"/>
                </a:solidFill>
                <a:latin typeface="inherit"/>
                <a:cs typeface="Mangal" pitchFamily="2"/>
              </a:rPr>
              <a:t>) </a:t>
            </a:r>
            <a:r>
              <a:rPr lang="hi-IN" b="1" u="sng">
                <a:solidFill>
                  <a:srgbClr val="1F1F1F"/>
                </a:solidFill>
                <a:latin typeface="inherit"/>
                <a:cs typeface="Mangal" pitchFamily="2"/>
              </a:rPr>
              <a:t>:</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धातु का केस जो बॉबिन को रखता है। इसमें टेंशन स्प्रिंग है जो नियंत्रित करता है बोबिन धागे पर दबाव  को</a:t>
            </a:r>
            <a:r>
              <a:rPr lang="en-US">
                <a:solidFill>
                  <a:srgbClr val="1F1F1F"/>
                </a:solidFill>
                <a:latin typeface="inherit"/>
                <a:cs typeface="Mangal" pitchFamily="2"/>
              </a:rPr>
              <a:t> |</a:t>
            </a:r>
          </a:p>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
            <a:ext cx="9144000" cy="830997"/>
          </a:xfrm>
          <a:prstGeom prst="rect">
            <a:avLst/>
          </a:prstGeom>
        </p:spPr>
        <p:txBody>
          <a:bodyPr wrap="square">
            <a:spAutoFit/>
          </a:bodyPr>
          <a:lstStyle/>
          <a:p>
            <a:pPr lvl="0" fontAlgn="base">
              <a:spcBef>
                <a:spcPct val="0"/>
              </a:spcBef>
              <a:spcAft>
                <a:spcPct val="0"/>
              </a:spcAft>
            </a:pPr>
            <a:r>
              <a:rPr lang="hi-IN" sz="2400">
                <a:solidFill>
                  <a:srgbClr val="1F1F1F"/>
                </a:solidFill>
                <a:latin typeface="inherit"/>
                <a:cs typeface="Mangal" pitchFamily="2"/>
              </a:rPr>
              <a:t> </a:t>
            </a:r>
            <a:endParaRPr lang="en-US" sz="2400">
              <a:solidFill>
                <a:srgbClr val="1F1F1F"/>
              </a:solidFill>
              <a:latin typeface="inherit"/>
              <a:cs typeface="Mangal" pitchFamily="2"/>
            </a:endParaRPr>
          </a:p>
          <a:p>
            <a:pPr lvl="0" fontAlgn="base">
              <a:spcBef>
                <a:spcPct val="0"/>
              </a:spcBef>
              <a:spcAft>
                <a:spcPct val="0"/>
              </a:spcAft>
            </a:pPr>
            <a:endParaRPr lang="en-US" sz="2400"/>
          </a:p>
        </p:txBody>
      </p:sp>
      <p:pic>
        <p:nvPicPr>
          <p:cNvPr id="3" name="Picture 4" descr="ZENITH Bobbin Winder (cast Iron) for Domestic Machine for SV, Half Shuttle,  Traditional Black Color Sewing Machine Models (SV Bobbin Winder, 1) Black  Pressure Feet for Singer Brother Usha with Low Shank"/>
          <p:cNvPicPr>
            <a:picLocks noChangeAspect="1" noChangeArrowheads="1"/>
          </p:cNvPicPr>
          <p:nvPr/>
        </p:nvPicPr>
        <p:blipFill>
          <a:blip r:embed="rId2"/>
          <a:srcRect/>
          <a:stretch>
            <a:fillRect/>
          </a:stretch>
        </p:blipFill>
        <p:spPr bwMode="auto">
          <a:xfrm>
            <a:off x="7239000" y="0"/>
            <a:ext cx="1905000" cy="2090844"/>
          </a:xfrm>
          <a:prstGeom prst="rect">
            <a:avLst/>
          </a:prstGeom>
          <a:noFill/>
        </p:spPr>
      </p:pic>
      <p:sp>
        <p:nvSpPr>
          <p:cNvPr id="4" name="TextBox 3"/>
          <p:cNvSpPr txBox="1"/>
          <p:nvPr/>
        </p:nvSpPr>
        <p:spPr>
          <a:xfrm>
            <a:off x="0" y="6"/>
            <a:ext cx="5524500" cy="7017306"/>
          </a:xfrm>
          <a:prstGeom prst="rect">
            <a:avLst/>
          </a:prstGeom>
          <a:noFill/>
        </p:spPr>
        <p:txBody>
          <a:bodyPr wrap="square" rtlCol="0">
            <a:spAutoFit/>
          </a:bodyPr>
          <a:lstStyle/>
          <a:p>
            <a:pPr lvl="0" fontAlgn="base">
              <a:spcBef>
                <a:spcPct val="0"/>
              </a:spcBef>
              <a:spcAft>
                <a:spcPct val="0"/>
              </a:spcAft>
            </a:pPr>
            <a:r>
              <a:rPr lang="en-US" b="1"/>
              <a:t>Bobbin Winder </a:t>
            </a:r>
            <a:r>
              <a:rPr lang="hi-IN" b="1" u="sng">
                <a:solidFill>
                  <a:srgbClr val="1F1F1F"/>
                </a:solidFill>
                <a:latin typeface="inherit"/>
                <a:cs typeface="Mangal" pitchFamily="2"/>
              </a:rPr>
              <a:t>बॉबिन वाइन्डर:</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यह बॉबिन पर धागे को लपेटने के लिए एक सरल तंत्र है</a:t>
            </a:r>
            <a:r>
              <a:rPr lang="en-US">
                <a:solidFill>
                  <a:srgbClr val="1F1F1F"/>
                </a:solidFill>
                <a:latin typeface="inherit"/>
                <a:cs typeface="Mangal" pitchFamily="2"/>
              </a:rPr>
              <a:t>,</a:t>
            </a:r>
            <a:r>
              <a:rPr lang="hi-IN">
                <a:solidFill>
                  <a:srgbClr val="1F1F1F"/>
                </a:solidFill>
                <a:latin typeface="inherit"/>
                <a:cs typeface="Mangal" pitchFamily="2"/>
              </a:rPr>
              <a:t> पहिए के पास दाहिनी ओर स्थित है ।</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a:t>Feed Dog </a:t>
            </a:r>
            <a:r>
              <a:rPr lang="hi-IN" b="1" u="sng">
                <a:solidFill>
                  <a:srgbClr val="1F1F1F"/>
                </a:solidFill>
                <a:latin typeface="inherit"/>
                <a:cs typeface="Mangal" pitchFamily="2"/>
              </a:rPr>
              <a:t>फ़ीड डॉग:</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प्रेसर फुट के नीचे एक छोटा धातु उपकरण जिसमें दांत होते हैं जो सिलाई करते</a:t>
            </a:r>
            <a:r>
              <a:rPr lang="en-US">
                <a:solidFill>
                  <a:srgbClr val="1F1F1F"/>
                </a:solidFill>
                <a:latin typeface="inherit"/>
                <a:cs typeface="Mangal" pitchFamily="2"/>
              </a:rPr>
              <a:t> </a:t>
            </a:r>
            <a:r>
              <a:rPr lang="hi-IN">
                <a:solidFill>
                  <a:srgbClr val="1F1F1F"/>
                </a:solidFill>
                <a:latin typeface="inherit"/>
                <a:cs typeface="Mangal" pitchFamily="2"/>
              </a:rPr>
              <a:t>सामग्री को एक सिलाई की लंबाई से आगे बढ़ाता है</a:t>
            </a:r>
            <a:r>
              <a:rPr lang="en-US">
                <a:solidFill>
                  <a:srgbClr val="1F1F1F"/>
                </a:solidFill>
                <a:latin typeface="inherit"/>
                <a:cs typeface="Mangal" pitchFamily="2"/>
              </a:rPr>
              <a:t> |</a:t>
            </a: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en-US" b="1"/>
              <a:t>Hand Wheel  </a:t>
            </a:r>
            <a:r>
              <a:rPr lang="hi-IN" b="1" u="sng">
                <a:solidFill>
                  <a:srgbClr val="1F1F1F"/>
                </a:solidFill>
                <a:latin typeface="inherit"/>
                <a:cs typeface="Mangal" pitchFamily="2"/>
              </a:rPr>
              <a:t>हैंड व्हील:</a:t>
            </a:r>
            <a:r>
              <a:rPr lang="en-US" b="1" u="sng">
                <a:solidFill>
                  <a:srgbClr val="1F1F1F"/>
                </a:solidFill>
                <a:latin typeface="inherit"/>
                <a:cs typeface="Mangal" pitchFamily="2"/>
              </a:rPr>
              <a:t>- </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हैंडल मशीन के दाईं ओर स्थित है। इसे हाथ या बेल्ट से चलाया जाता है घरेलू मशीन तथा औद्योगिक मशीन में बेल्ट की सहायता से। यह नियंत्रित करता है सुई बार की गति और मशीन को चलाना।</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en-US" b="1"/>
              <a:t>Presser Foot Lifter </a:t>
            </a:r>
            <a:r>
              <a:rPr lang="hi-IN" b="1" u="sng">
                <a:solidFill>
                  <a:srgbClr val="1F1F1F"/>
                </a:solidFill>
                <a:latin typeface="inherit"/>
                <a:cs typeface="Mangal" pitchFamily="2"/>
              </a:rPr>
              <a:t>प्रेसर फुट लिफ्टर:</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प्रेसर फुट को ऊपर और नीचे उठाने के लिए प्रेसर बार से जुड़ा एक लीवर। </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hi-IN" b="1" u="sng">
              <a:solidFill>
                <a:srgbClr val="1F1F1F"/>
              </a:solidFill>
              <a:latin typeface="inherit"/>
              <a:cs typeface="Mangal" pitchFamily="2"/>
            </a:endParaRPr>
          </a:p>
        </p:txBody>
      </p:sp>
      <p:pic>
        <p:nvPicPr>
          <p:cNvPr id="5" name="Picture 4" descr="Feed Dogs – Tom's Sewing"/>
          <p:cNvPicPr>
            <a:picLocks noChangeAspect="1" noChangeArrowheads="1"/>
          </p:cNvPicPr>
          <p:nvPr/>
        </p:nvPicPr>
        <p:blipFill>
          <a:blip r:embed="rId3" cstate="print"/>
          <a:srcRect/>
          <a:stretch>
            <a:fillRect/>
          </a:stretch>
        </p:blipFill>
        <p:spPr bwMode="auto">
          <a:xfrm>
            <a:off x="5397500" y="1524000"/>
            <a:ext cx="1397000" cy="1397000"/>
          </a:xfrm>
          <a:prstGeom prst="rect">
            <a:avLst/>
          </a:prstGeom>
          <a:noFill/>
        </p:spPr>
      </p:pic>
      <p:sp>
        <p:nvSpPr>
          <p:cNvPr id="11268" name="AutoShape 4" descr="Sewing Machine Hand Crank, Hand Crank for domestic single needle Spoked  Wheel Treadle Sewing Machines"/>
          <p:cNvSpPr>
            <a:spLocks noChangeAspect="1" noChangeArrowheads="1"/>
          </p:cNvSpPr>
          <p:nvPr/>
        </p:nvSpPr>
        <p:spPr bwMode="auto">
          <a:xfrm>
            <a:off x="129646" y="-144463"/>
            <a:ext cx="2540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18" descr="2-3 of pack Sewing Machine Hand Crank Handle Handcrank Replace 2 Pcs -  Walmart.ca"/>
          <p:cNvPicPr>
            <a:picLocks noChangeAspect="1" noChangeArrowheads="1"/>
          </p:cNvPicPr>
          <p:nvPr/>
        </p:nvPicPr>
        <p:blipFill>
          <a:blip r:embed="rId4"/>
          <a:srcRect/>
          <a:stretch>
            <a:fillRect/>
          </a:stretch>
        </p:blipFill>
        <p:spPr bwMode="auto">
          <a:xfrm>
            <a:off x="5524500" y="2895600"/>
            <a:ext cx="1587500" cy="1905000"/>
          </a:xfrm>
          <a:prstGeom prst="rect">
            <a:avLst/>
          </a:prstGeom>
          <a:noFill/>
        </p:spPr>
      </p:pic>
      <p:pic>
        <p:nvPicPr>
          <p:cNvPr id="9" name="Picture 20" descr="What Is Presser Bar Lifter In Sewing Machine? JYL Automatic, 57% OFF"/>
          <p:cNvPicPr>
            <a:picLocks noChangeAspect="1" noChangeArrowheads="1"/>
          </p:cNvPicPr>
          <p:nvPr/>
        </p:nvPicPr>
        <p:blipFill>
          <a:blip r:embed="rId5"/>
          <a:srcRect/>
          <a:stretch>
            <a:fillRect/>
          </a:stretch>
        </p:blipFill>
        <p:spPr bwMode="auto">
          <a:xfrm>
            <a:off x="7493000" y="3962411"/>
            <a:ext cx="1500188" cy="110540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
            <a:ext cx="9144000" cy="6278642"/>
          </a:xfrm>
          <a:prstGeom prst="rect">
            <a:avLst/>
          </a:prstGeom>
          <a:noFill/>
        </p:spPr>
        <p:txBody>
          <a:bodyPr wrap="square" rtlCol="0">
            <a:spAutoFit/>
          </a:bodyPr>
          <a:lstStyle/>
          <a:p>
            <a:pPr lvl="0" fontAlgn="base">
              <a:spcBef>
                <a:spcPct val="0"/>
              </a:spcBef>
              <a:spcAft>
                <a:spcPct val="0"/>
              </a:spcAft>
            </a:pPr>
            <a:r>
              <a:rPr lang="en-US" b="1" u="sng"/>
              <a:t>Needle Bar </a:t>
            </a:r>
            <a:r>
              <a:rPr lang="hi-IN" b="1" u="sng"/>
              <a:t>सुई पट्टी</a:t>
            </a:r>
            <a:r>
              <a:rPr lang="hi-IN" b="1" u="sng">
                <a:solidFill>
                  <a:srgbClr val="1F1F1F"/>
                </a:solidFill>
                <a:latin typeface="inherit"/>
                <a:cs typeface="Mangal" pitchFamily="2"/>
              </a:rPr>
              <a:t> :</a:t>
            </a:r>
            <a:r>
              <a:rPr lang="en-US" b="1" u="sng">
                <a:solidFill>
                  <a:srgbClr val="1F1F1F"/>
                </a:solidFill>
                <a:latin typeface="inherit"/>
                <a:cs typeface="Mangal" pitchFamily="2"/>
              </a:rPr>
              <a:t>-</a:t>
            </a:r>
            <a:r>
              <a:rPr lang="en-US" b="1" u="sng"/>
              <a:t>  </a:t>
            </a:r>
          </a:p>
          <a:p>
            <a:pPr lvl="0" fontAlgn="base">
              <a:spcBef>
                <a:spcPct val="0"/>
              </a:spcBef>
              <a:spcAft>
                <a:spcPct val="0"/>
              </a:spcAft>
            </a:pPr>
            <a:r>
              <a:rPr lang="en-US"/>
              <a:t>                                          </a:t>
            </a:r>
            <a:r>
              <a:rPr lang="hi-IN"/>
              <a:t>एक पट्टी जिसके सिरे पर सुई लगी होती है।</a:t>
            </a:r>
            <a:endParaRPr lang="en-US"/>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en-US" b="1"/>
              <a:t>Shuttle </a:t>
            </a:r>
            <a:r>
              <a:rPr lang="hi-IN" b="1" u="sng">
                <a:solidFill>
                  <a:srgbClr val="1F1F1F"/>
                </a:solidFill>
                <a:latin typeface="inherit"/>
                <a:cs typeface="Mangal" pitchFamily="2"/>
              </a:rPr>
              <a:t>शटल:</a:t>
            </a:r>
            <a:endParaRPr lang="en-US" b="1" u="sng">
              <a:solidFill>
                <a:srgbClr val="1F1F1F"/>
              </a:solidFill>
              <a:latin typeface="inherit"/>
              <a:cs typeface="Mangal" pitchFamily="2"/>
            </a:endParaRP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एक उपकरण जो बोबिन के चारों ओर सुई धागा ले जाता है और उस पर ताला बनाता है </a:t>
            </a:r>
            <a:r>
              <a:rPr lang="en-US">
                <a:solidFill>
                  <a:srgbClr val="1F1F1F"/>
                </a:solidFill>
                <a:latin typeface="inherit"/>
                <a:cs typeface="Mangal" pitchFamily="2"/>
              </a:rPr>
              <a:t>|</a:t>
            </a: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en-US" b="1"/>
              <a:t>Stitch Regulator </a:t>
            </a:r>
            <a:r>
              <a:rPr lang="hi-IN" b="1" u="sng">
                <a:solidFill>
                  <a:srgbClr val="1F1F1F"/>
                </a:solidFill>
                <a:latin typeface="inherit"/>
                <a:cs typeface="Mangal" pitchFamily="2"/>
              </a:rPr>
              <a:t>सिलाई नियामक</a:t>
            </a:r>
            <a:r>
              <a:rPr lang="hi-IN" sz="2400" b="1" u="sng">
                <a:solidFill>
                  <a:srgbClr val="1F1F1F"/>
                </a:solidFill>
                <a:latin typeface="inherit"/>
                <a:cs typeface="Mangal" pitchFamily="2"/>
              </a:rPr>
              <a:t>:</a:t>
            </a:r>
            <a:r>
              <a:rPr lang="en-US" sz="2400" b="1" u="sng">
                <a:solidFill>
                  <a:srgbClr val="1F1F1F"/>
                </a:solidFill>
                <a:latin typeface="inherit"/>
                <a:cs typeface="Mangal" pitchFamily="2"/>
              </a:rPr>
              <a:t>-</a:t>
            </a:r>
            <a:r>
              <a:rPr lang="hi-IN" sz="2400" b="1" u="sng">
                <a:solidFill>
                  <a:srgbClr val="1F1F1F"/>
                </a:solidFill>
                <a:latin typeface="inherit"/>
                <a:cs typeface="Mangal" pitchFamily="2"/>
              </a:rPr>
              <a:t> </a:t>
            </a:r>
            <a:endParaRPr lang="en-US" sz="2400" b="1" u="sng">
              <a:solidFill>
                <a:srgbClr val="1F1F1F"/>
              </a:solidFill>
              <a:latin typeface="inherit"/>
              <a:cs typeface="Mangal" pitchFamily="2"/>
            </a:endParaRPr>
          </a:p>
          <a:p>
            <a:pPr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टांके की लंबाई सिलाई द्वारा निर्धारित की जाती है पेंच</a:t>
            </a:r>
            <a:r>
              <a:rPr lang="en-US">
                <a:solidFill>
                  <a:srgbClr val="1F1F1F"/>
                </a:solidFill>
                <a:latin typeface="inherit"/>
                <a:cs typeface="Mangal" pitchFamily="2"/>
              </a:rPr>
              <a:t>- </a:t>
            </a:r>
            <a:r>
              <a:rPr lang="hi-IN">
                <a:solidFill>
                  <a:srgbClr val="1F1F1F"/>
                </a:solidFill>
                <a:latin typeface="inherit"/>
                <a:cs typeface="Mangal" pitchFamily="2"/>
              </a:rPr>
              <a:t>जैसे-जैसे आप रेगुलेटर पर संख्या बढ़ाते हैं, प्रति इंच टांके की संख्या बढ़ती जाती है यानी टांके का आकार घटता है और</a:t>
            </a:r>
            <a:r>
              <a:rPr lang="en-US">
                <a:solidFill>
                  <a:srgbClr val="1F1F1F"/>
                </a:solidFill>
                <a:latin typeface="inherit"/>
                <a:cs typeface="Mangal" pitchFamily="2"/>
              </a:rPr>
              <a:t> </a:t>
            </a:r>
            <a:r>
              <a:rPr lang="hi-IN">
                <a:solidFill>
                  <a:srgbClr val="1F1F1F"/>
                </a:solidFill>
                <a:latin typeface="inherit"/>
                <a:cs typeface="Mangal" pitchFamily="2"/>
              </a:rPr>
              <a:t>बढ़ता ।</a:t>
            </a:r>
            <a:endParaRPr lang="en-US">
              <a:solidFill>
                <a:srgbClr val="1F1F1F"/>
              </a:solidFill>
              <a:latin typeface="inherit"/>
              <a:cs typeface="Mangal" pitchFamily="2"/>
            </a:endParaRPr>
          </a:p>
          <a:p>
            <a:pPr fontAlgn="base">
              <a:spcBef>
                <a:spcPct val="0"/>
              </a:spcBef>
              <a:spcAft>
                <a:spcPct val="0"/>
              </a:spcAft>
            </a:pPr>
            <a:endParaRPr lang="en-US">
              <a:solidFill>
                <a:srgbClr val="1F1F1F"/>
              </a:solidFill>
              <a:latin typeface="inherit"/>
              <a:cs typeface="Mangal" pitchFamily="2"/>
            </a:endParaRPr>
          </a:p>
          <a:p>
            <a:pPr fontAlgn="base">
              <a:spcBef>
                <a:spcPct val="0"/>
              </a:spcBef>
              <a:spcAft>
                <a:spcPct val="0"/>
              </a:spcAft>
            </a:pPr>
            <a:endParaRPr lang="en-US">
              <a:solidFill>
                <a:srgbClr val="1F1F1F"/>
              </a:solidFill>
              <a:latin typeface="inherit"/>
              <a:cs typeface="Mangal" pitchFamily="2"/>
            </a:endParaRPr>
          </a:p>
          <a:p>
            <a:pPr fontAlgn="base">
              <a:spcBef>
                <a:spcPct val="0"/>
              </a:spcBef>
              <a:spcAft>
                <a:spcPct val="0"/>
              </a:spcAft>
            </a:pPr>
            <a:endParaRPr lang="en-US">
              <a:solidFill>
                <a:srgbClr val="1F1F1F"/>
              </a:solidFill>
              <a:latin typeface="inherit"/>
              <a:cs typeface="Mangal" pitchFamily="2"/>
            </a:endParaRPr>
          </a:p>
          <a:p>
            <a:pPr fontAlgn="base">
              <a:spcBef>
                <a:spcPct val="0"/>
              </a:spcBef>
              <a:spcAft>
                <a:spcPct val="0"/>
              </a:spcAft>
            </a:pPr>
            <a:r>
              <a:rPr lang="en-US" b="1"/>
              <a:t>Presser Foot </a:t>
            </a:r>
            <a:r>
              <a:rPr lang="hi-IN" b="1" u="sng">
                <a:solidFill>
                  <a:srgbClr val="202124"/>
                </a:solidFill>
                <a:latin typeface="inherit"/>
                <a:cs typeface="Mangal" pitchFamily="2"/>
              </a:rPr>
              <a:t>प्रेसर फुट:</a:t>
            </a:r>
            <a:r>
              <a:rPr lang="en-US" b="1" u="sng">
                <a:solidFill>
                  <a:srgbClr val="202124"/>
                </a:solidFill>
                <a:latin typeface="inherit"/>
                <a:cs typeface="Mangal" pitchFamily="2"/>
              </a:rPr>
              <a:t>-</a:t>
            </a:r>
            <a:r>
              <a:rPr lang="hi-IN" b="1" u="sng">
                <a:solidFill>
                  <a:srgbClr val="202124"/>
                </a:solidFill>
                <a:latin typeface="inherit"/>
                <a:cs typeface="Mangal" pitchFamily="2"/>
              </a:rPr>
              <a:t> </a:t>
            </a:r>
            <a:endParaRPr lang="en-US" b="1" u="sng">
              <a:solidFill>
                <a:srgbClr val="202124"/>
              </a:solidFill>
              <a:latin typeface="inherit"/>
              <a:cs typeface="Mangal" pitchFamily="2"/>
            </a:endParaRPr>
          </a:p>
          <a:p>
            <a:pPr fontAlgn="base">
              <a:spcBef>
                <a:spcPct val="0"/>
              </a:spcBef>
              <a:spcAft>
                <a:spcPct val="0"/>
              </a:spcAft>
            </a:pPr>
            <a:r>
              <a:rPr lang="en-US">
                <a:solidFill>
                  <a:srgbClr val="202124"/>
                </a:solidFill>
                <a:latin typeface="inherit"/>
                <a:cs typeface="Mangal" pitchFamily="2"/>
              </a:rPr>
              <a:t>                                      </a:t>
            </a:r>
            <a:r>
              <a:rPr lang="hi-IN"/>
              <a:t>प्रेसर फ़ुट एक अटैचमेंट है जिसका उपयोग सिलाई मशीनों के साथ कपड़े को सपाट रखने के लिए किया जाता है</a:t>
            </a:r>
            <a:r>
              <a:rPr lang="hi-IN" sz="800">
                <a:latin typeface="Arial" pitchFamily="34" charset="0"/>
                <a:cs typeface="Mangal" pitchFamily="2"/>
              </a:rPr>
              <a:t> </a:t>
            </a:r>
            <a:endParaRPr lang="en-US" sz="1400">
              <a:latin typeface="Arial" pitchFamily="34" charset="0"/>
              <a:cs typeface="Arial" pitchFamily="34" charset="0"/>
            </a:endParaRPr>
          </a:p>
          <a:p>
            <a:pPr lvl="0" fontAlgn="base">
              <a:spcBef>
                <a:spcPct val="0"/>
              </a:spcBef>
              <a:spcAft>
                <a:spcPct val="0"/>
              </a:spcAft>
            </a:pPr>
            <a:endParaRPr lang="en-US"/>
          </a:p>
        </p:txBody>
      </p:sp>
      <p:pic>
        <p:nvPicPr>
          <p:cNvPr id="10242" name="Picture 2" descr="1SET #KP-19233 Bobbin Case &amp;Hook Shuttle Race FOR SINGER, 56% OFF"/>
          <p:cNvPicPr>
            <a:picLocks noChangeAspect="1" noChangeArrowheads="1"/>
          </p:cNvPicPr>
          <p:nvPr/>
        </p:nvPicPr>
        <p:blipFill>
          <a:blip r:embed="rId2"/>
          <a:srcRect/>
          <a:stretch>
            <a:fillRect/>
          </a:stretch>
        </p:blipFill>
        <p:spPr bwMode="auto">
          <a:xfrm>
            <a:off x="7366000" y="1295400"/>
            <a:ext cx="1778000" cy="2133600"/>
          </a:xfrm>
          <a:prstGeom prst="rect">
            <a:avLst/>
          </a:prstGeom>
          <a:noFill/>
        </p:spPr>
      </p:pic>
      <p:sp>
        <p:nvSpPr>
          <p:cNvPr id="10246" name="AutoShape 6" descr="Singer India New Sewing Machine in Central Division - Home Appliances,  Julius J J Sewing World | Jiji.ug"/>
          <p:cNvSpPr>
            <a:spLocks noChangeAspect="1" noChangeArrowheads="1"/>
          </p:cNvSpPr>
          <p:nvPr/>
        </p:nvSpPr>
        <p:spPr bwMode="auto">
          <a:xfrm>
            <a:off x="129646" y="-144463"/>
            <a:ext cx="2540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8" name="Picture 8" descr="Singer TAILOR DELUXE Manual Sewing Machine Price in India - Buy Singer  TAILOR DELUXE Manual Sewing Machine online at Flipkart.com"/>
          <p:cNvPicPr>
            <a:picLocks noChangeAspect="1" noChangeArrowheads="1"/>
          </p:cNvPicPr>
          <p:nvPr/>
        </p:nvPicPr>
        <p:blipFill>
          <a:blip r:embed="rId3"/>
          <a:srcRect/>
          <a:stretch>
            <a:fillRect/>
          </a:stretch>
        </p:blipFill>
        <p:spPr bwMode="auto">
          <a:xfrm>
            <a:off x="7810500" y="3733800"/>
            <a:ext cx="762000" cy="1247776"/>
          </a:xfrm>
          <a:prstGeom prst="rect">
            <a:avLst/>
          </a:prstGeom>
          <a:noFill/>
        </p:spPr>
      </p:pic>
      <p:pic>
        <p:nvPicPr>
          <p:cNvPr id="10251" name="Picture 11" descr="Universal Zig Zag Presser Foot Straight Stitch Sewing Machine Foot Fit Low  Shank Singer, Brother, Janome, Toyota, Etc. Domestic Sewing Machines :  Amazon.in: Home &amp; Kitchen"/>
          <p:cNvPicPr>
            <a:picLocks noChangeAspect="1" noChangeArrowheads="1"/>
          </p:cNvPicPr>
          <p:nvPr/>
        </p:nvPicPr>
        <p:blipFill>
          <a:blip r:embed="rId4" cstate="print"/>
          <a:srcRect/>
          <a:stretch>
            <a:fillRect/>
          </a:stretch>
        </p:blipFill>
        <p:spPr bwMode="auto">
          <a:xfrm rot="10317855" flipV="1">
            <a:off x="7934943" y="5659527"/>
            <a:ext cx="937785" cy="1125342"/>
          </a:xfrm>
          <a:prstGeom prst="rect">
            <a:avLst/>
          </a:prstGeom>
          <a:noFill/>
        </p:spPr>
      </p:pic>
      <p:pic>
        <p:nvPicPr>
          <p:cNvPr id="13" name="Picture 6" descr="needle Bar of sewing machine"/>
          <p:cNvPicPr>
            <a:picLocks noChangeAspect="1" noChangeArrowheads="1"/>
          </p:cNvPicPr>
          <p:nvPr/>
        </p:nvPicPr>
        <p:blipFill>
          <a:blip r:embed="rId5" cstate="print"/>
          <a:srcRect/>
          <a:stretch>
            <a:fillRect/>
          </a:stretch>
        </p:blipFill>
        <p:spPr bwMode="auto">
          <a:xfrm>
            <a:off x="7112000" y="0"/>
            <a:ext cx="1846450" cy="1295400"/>
          </a:xfrm>
          <a:prstGeom prst="rect">
            <a:avLst/>
          </a:prstGeom>
          <a:noFill/>
        </p:spPr>
      </p:pic>
      <p:pic>
        <p:nvPicPr>
          <p:cNvPr id="14" name="Picture 8" descr="Parts Of a Sewing Machine"/>
          <p:cNvPicPr>
            <a:picLocks noChangeAspect="1" noChangeArrowheads="1"/>
          </p:cNvPicPr>
          <p:nvPr/>
        </p:nvPicPr>
        <p:blipFill>
          <a:blip r:embed="rId6" cstate="print"/>
          <a:srcRect/>
          <a:stretch>
            <a:fillRect/>
          </a:stretch>
        </p:blipFill>
        <p:spPr bwMode="auto">
          <a:xfrm>
            <a:off x="5524500" y="381000"/>
            <a:ext cx="1016000" cy="12192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
            <a:ext cx="7615898" cy="6740307"/>
          </a:xfrm>
          <a:prstGeom prst="rect">
            <a:avLst/>
          </a:prstGeom>
          <a:noFill/>
        </p:spPr>
        <p:txBody>
          <a:bodyPr wrap="square" rtlCol="0">
            <a:spAutoFit/>
          </a:bodyPr>
          <a:lstStyle/>
          <a:p>
            <a:pPr lvl="0" fontAlgn="base">
              <a:spcBef>
                <a:spcPct val="0"/>
              </a:spcBef>
              <a:spcAft>
                <a:spcPct val="0"/>
              </a:spcAft>
            </a:pPr>
            <a:r>
              <a:rPr lang="en-US" b="1"/>
              <a:t>Tension Regulator  </a:t>
            </a:r>
            <a:r>
              <a:rPr lang="hi-IN" b="1" u="sng">
                <a:solidFill>
                  <a:srgbClr val="1F1F1F"/>
                </a:solidFill>
                <a:latin typeface="inherit"/>
                <a:cs typeface="Mangal" pitchFamily="2"/>
              </a:rPr>
              <a:t>तनाव नियामक:</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यह एक तंत्र है जो ऊपरी धागे के तनाव और उसकी गुणवत्ता को नियंत्रित करता है टांके. धागे के तनाव को स्प्रिंग और नट की सहायता से समायोजित किया जाता है जो डिस्क पर दबाव को नियंत्रित करता है।</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a:t>Thread Stand or Spool Pin  </a:t>
            </a:r>
            <a:r>
              <a:rPr lang="hi-IN" b="1" u="sng">
                <a:solidFill>
                  <a:srgbClr val="1F1F1F"/>
                </a:solidFill>
                <a:latin typeface="inherit"/>
                <a:cs typeface="Mangal" pitchFamily="2"/>
              </a:rPr>
              <a:t>थ्रेड स्टैंड या स्पूल पिन:</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यह एक धातु की छड़ होती है जिसे धागे को पकड़ने के लिए स्टैंड के ऊपर या किनारे पर लगाया जाता है</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a:t>Thread Take Up Lever  </a:t>
            </a:r>
            <a:r>
              <a:rPr lang="hi-IN" b="1" u="sng">
                <a:solidFill>
                  <a:srgbClr val="1F1F1F"/>
                </a:solidFill>
                <a:latin typeface="inherit"/>
                <a:cs typeface="Mangal" pitchFamily="2"/>
              </a:rPr>
              <a:t>थ्रेड टेक अप लीवर:</a:t>
            </a:r>
            <a:endParaRPr lang="en-US" b="1" u="sng">
              <a:solidFill>
                <a:srgbClr val="1F1F1F"/>
              </a:solidFill>
              <a:latin typeface="inherit"/>
              <a:cs typeface="Mangal" pitchFamily="2"/>
            </a:endParaRP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एक बार/लीवर जो टेंशन रेगुलेटर के ऊपर स्थित होता है। यह ऊपर और नीचे चलता रहता है। यह इसमें एक छेद होता है जिससे धागा गुजरता है। यह सूई में धागा डालता है और उसे भी बने लूप को कसता है और लॉक कर देता है।</a:t>
            </a:r>
            <a:endParaRPr lang="en-US">
              <a:solidFill>
                <a:srgbClr val="1F1F1F"/>
              </a:solidFill>
              <a:latin typeface="inherit"/>
              <a:cs typeface="Mangal" pitchFamily="2"/>
            </a:endParaRPr>
          </a:p>
          <a:p>
            <a:pPr lvl="0" fontAlgn="base">
              <a:spcBef>
                <a:spcPct val="0"/>
              </a:spcBef>
              <a:spcAft>
                <a:spcPct val="0"/>
              </a:spcAft>
            </a:pPr>
            <a:endParaRPr lang="en-US">
              <a:solidFill>
                <a:srgbClr val="1F1F1F"/>
              </a:solidFill>
              <a:latin typeface="inherit"/>
              <a:cs typeface="Mangal" pitchFamily="2"/>
            </a:endParaRPr>
          </a:p>
          <a:p>
            <a:pPr lvl="0" fontAlgn="base">
              <a:spcBef>
                <a:spcPct val="0"/>
              </a:spcBef>
              <a:spcAft>
                <a:spcPct val="0"/>
              </a:spcAft>
            </a:pPr>
            <a:r>
              <a:rPr lang="hi-IN">
                <a:solidFill>
                  <a:srgbClr val="1F1F1F"/>
                </a:solidFill>
                <a:latin typeface="inherit"/>
                <a:cs typeface="Mangal" pitchFamily="2"/>
              </a:rPr>
              <a:t> </a:t>
            </a:r>
            <a:endParaRPr lang="en-US">
              <a:solidFill>
                <a:srgbClr val="1F1F1F"/>
              </a:solidFill>
              <a:latin typeface="inherit"/>
              <a:cs typeface="Mangal" pitchFamily="2"/>
            </a:endParaRPr>
          </a:p>
          <a:p>
            <a:pPr lvl="0" fontAlgn="base">
              <a:spcBef>
                <a:spcPct val="0"/>
              </a:spcBef>
              <a:spcAft>
                <a:spcPct val="0"/>
              </a:spcAft>
            </a:pPr>
            <a:r>
              <a:rPr lang="en-US" b="1"/>
              <a:t>Throat Plate  </a:t>
            </a:r>
            <a:r>
              <a:rPr lang="hi-IN" b="1" u="sng">
                <a:solidFill>
                  <a:srgbClr val="1F1F1F"/>
                </a:solidFill>
                <a:latin typeface="inherit"/>
                <a:cs typeface="Mangal" pitchFamily="2"/>
              </a:rPr>
              <a:t>प्लेट:</a:t>
            </a:r>
            <a:r>
              <a:rPr lang="en-US" b="1" u="sng">
                <a:solidFill>
                  <a:srgbClr val="1F1F1F"/>
                </a:solidFill>
                <a:latin typeface="inherit"/>
                <a:cs typeface="Mangal" pitchFamily="2"/>
              </a:rPr>
              <a:t>-</a:t>
            </a:r>
          </a:p>
          <a:p>
            <a:pPr lvl="0" fontAlgn="base">
              <a:spcBef>
                <a:spcPct val="0"/>
              </a:spcBef>
              <a:spcAft>
                <a:spcPct val="0"/>
              </a:spcAft>
            </a:pPr>
            <a:r>
              <a:rPr lang="en-US">
                <a:solidFill>
                  <a:srgbClr val="1F1F1F"/>
                </a:solidFill>
                <a:latin typeface="inherit"/>
                <a:cs typeface="Mangal" pitchFamily="2"/>
              </a:rPr>
              <a:t>                     </a:t>
            </a:r>
            <a:r>
              <a:rPr lang="hi-IN">
                <a:solidFill>
                  <a:srgbClr val="1F1F1F"/>
                </a:solidFill>
                <a:latin typeface="inherit"/>
                <a:cs typeface="Mangal" pitchFamily="2"/>
              </a:rPr>
              <a:t>एक अर्धवृत्ताकार डिस्क जिसमें सुई को आर-पार करने के लिए एक छेद होता है और इसमें एक छेद भी होता है कुछ मामलों में अंकन का उपयोग सिलाई करते समय दिशानिर्देशों के रूप में किया जाता है।</a:t>
            </a:r>
            <a:r>
              <a:rPr lang="hi-IN">
                <a:latin typeface="Arial" pitchFamily="34" charset="0"/>
                <a:cs typeface="Mangal" pitchFamily="2"/>
              </a:rPr>
              <a:t> </a:t>
            </a:r>
            <a:endParaRPr lang="en-US"/>
          </a:p>
          <a:p>
            <a:endParaRPr lang="en-US"/>
          </a:p>
        </p:txBody>
      </p:sp>
      <p:pic>
        <p:nvPicPr>
          <p:cNvPr id="4" name="Picture 4" descr="Best Quality Umbrella Machine Tension Set (Badi Silai Machine Jhanjh Set) Sewing  Machine Base No Price in India - Buy Best Quality Umbrella Machine Tension  Set (Badi Silai Machine Jhanjh Set) Sewing"/>
          <p:cNvPicPr>
            <a:picLocks noChangeAspect="1" noChangeArrowheads="1"/>
          </p:cNvPicPr>
          <p:nvPr/>
        </p:nvPicPr>
        <p:blipFill>
          <a:blip r:embed="rId2" cstate="print"/>
          <a:srcRect/>
          <a:stretch>
            <a:fillRect/>
          </a:stretch>
        </p:blipFill>
        <p:spPr bwMode="auto">
          <a:xfrm>
            <a:off x="7239000" y="228600"/>
            <a:ext cx="1556523" cy="1371600"/>
          </a:xfrm>
          <a:prstGeom prst="rect">
            <a:avLst/>
          </a:prstGeom>
          <a:noFill/>
        </p:spPr>
      </p:pic>
      <p:pic>
        <p:nvPicPr>
          <p:cNvPr id="9220" name="Picture 4" descr="Thread Spool Pin for Vintage Sewing Machines image 1"/>
          <p:cNvPicPr>
            <a:picLocks noChangeAspect="1" noChangeArrowheads="1"/>
          </p:cNvPicPr>
          <p:nvPr/>
        </p:nvPicPr>
        <p:blipFill>
          <a:blip r:embed="rId3" cstate="print"/>
          <a:srcRect/>
          <a:stretch>
            <a:fillRect/>
          </a:stretch>
        </p:blipFill>
        <p:spPr bwMode="auto">
          <a:xfrm>
            <a:off x="7724803" y="1371600"/>
            <a:ext cx="1419201" cy="1447800"/>
          </a:xfrm>
          <a:prstGeom prst="rect">
            <a:avLst/>
          </a:prstGeom>
          <a:noFill/>
        </p:spPr>
      </p:pic>
      <p:pic>
        <p:nvPicPr>
          <p:cNvPr id="7" name="Picture 2" descr="Thread Take-Up Lever - Complete, Singer Featherweight (Vintage Original) |  Lever, Singer, Vintage"/>
          <p:cNvPicPr>
            <a:picLocks noChangeAspect="1" noChangeArrowheads="1"/>
          </p:cNvPicPr>
          <p:nvPr/>
        </p:nvPicPr>
        <p:blipFill>
          <a:blip r:embed="rId4" cstate="print"/>
          <a:srcRect/>
          <a:stretch>
            <a:fillRect/>
          </a:stretch>
        </p:blipFill>
        <p:spPr bwMode="auto">
          <a:xfrm>
            <a:off x="7874000" y="3200400"/>
            <a:ext cx="952500" cy="1523048"/>
          </a:xfrm>
          <a:prstGeom prst="rect">
            <a:avLst/>
          </a:prstGeom>
          <a:noFill/>
        </p:spPr>
      </p:pic>
      <p:pic>
        <p:nvPicPr>
          <p:cNvPr id="8" name="Picture 6" descr="Sewing Machines Needle Plate at Rs 20/piece | Sewing Machine Parts in  Ludhiana | ID: 2850414157055"/>
          <p:cNvPicPr>
            <a:picLocks noChangeAspect="1" noChangeArrowheads="1"/>
          </p:cNvPicPr>
          <p:nvPr/>
        </p:nvPicPr>
        <p:blipFill>
          <a:blip r:embed="rId5" cstate="print"/>
          <a:srcRect/>
          <a:stretch>
            <a:fillRect/>
          </a:stretch>
        </p:blipFill>
        <p:spPr bwMode="auto">
          <a:xfrm>
            <a:off x="7620000" y="5556694"/>
            <a:ext cx="1338792" cy="130130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3"/>
            <a:ext cx="9144000" cy="4247317"/>
          </a:xfrm>
          <a:prstGeom prst="rect">
            <a:avLst/>
          </a:prstGeom>
        </p:spPr>
        <p:txBody>
          <a:bodyPr wrap="square">
            <a:spAutoFit/>
          </a:bodyPr>
          <a:lstStyle/>
          <a:p>
            <a:pPr algn="just">
              <a:lnSpc>
                <a:spcPct val="150000"/>
              </a:lnSpc>
            </a:pPr>
            <a:r>
              <a:rPr lang="hi-IN"/>
              <a:t>अपनी मशीन को धूल से साफ रखने और उपयोग के लिए तैयार रखने के अलावा, कुछ चीजें हैं जो आप इसे सुचारू रूप से चलाने के लिए कर सकते हैं। आपकी सिलाई मशीन मैनुअल आपको विशिष्टताओं के बारे में निर्देश देगी</a:t>
            </a:r>
            <a:r>
              <a:rPr lang="en-US"/>
              <a:t>-</a:t>
            </a:r>
          </a:p>
          <a:p>
            <a:pPr algn="just">
              <a:lnSpc>
                <a:spcPct val="150000"/>
              </a:lnSpc>
            </a:pPr>
            <a:r>
              <a:rPr lang="en-US" b="1"/>
              <a:t>1. </a:t>
            </a:r>
            <a:r>
              <a:rPr lang="hi-IN"/>
              <a:t>सामान्य तौर पर जब मशीन का उपयोग न हो तो उसे ढककर रखें ताकि उस पर धूल न </a:t>
            </a:r>
            <a:r>
              <a:rPr lang="en-US"/>
              <a:t>         	</a:t>
            </a:r>
            <a:r>
              <a:rPr lang="hi-IN"/>
              <a:t>जमे।</a:t>
            </a:r>
            <a:endParaRPr lang="en-US"/>
          </a:p>
          <a:p>
            <a:pPr algn="just">
              <a:lnSpc>
                <a:spcPct val="150000"/>
              </a:lnSpc>
            </a:pPr>
            <a:r>
              <a:rPr lang="en-US" b="1"/>
              <a:t>2. </a:t>
            </a:r>
            <a:r>
              <a:rPr lang="hi-IN"/>
              <a:t>मुलायम कपड़े से धूल हटाएँ।</a:t>
            </a:r>
            <a:endParaRPr lang="en-US"/>
          </a:p>
          <a:p>
            <a:pPr algn="just">
              <a:lnSpc>
                <a:spcPct val="150000"/>
              </a:lnSpc>
            </a:pPr>
            <a:r>
              <a:rPr lang="en-US" b="1"/>
              <a:t>3. </a:t>
            </a:r>
            <a:r>
              <a:rPr lang="hi-IN"/>
              <a:t>मशीन के इस्तेमाल के बाद हमेशा किसी कपड़े या कवर से ढककर ही रखें। </a:t>
            </a:r>
            <a:endParaRPr lang="en-US"/>
          </a:p>
          <a:p>
            <a:pPr algn="just">
              <a:lnSpc>
                <a:spcPct val="150000"/>
              </a:lnSpc>
            </a:pPr>
            <a:r>
              <a:rPr lang="en-US" b="1"/>
              <a:t>4. </a:t>
            </a:r>
            <a:r>
              <a:rPr lang="hi-IN"/>
              <a:t>मशीन में कभी भी इतना तेल न डालें कि कपड़े ख़राब हो। </a:t>
            </a:r>
            <a:endParaRPr lang="en-US"/>
          </a:p>
          <a:p>
            <a:pPr algn="just">
              <a:lnSpc>
                <a:spcPct val="150000"/>
              </a:lnSpc>
            </a:pPr>
            <a:r>
              <a:rPr lang="en-US" b="1"/>
              <a:t>5. </a:t>
            </a:r>
            <a:r>
              <a:rPr lang="hi-IN"/>
              <a:t>इस्तेमाल के बाद मशीन से धागे को बाहर निकालकर रखें। </a:t>
            </a:r>
            <a:endParaRPr lang="en-US"/>
          </a:p>
          <a:p>
            <a:pPr algn="just">
              <a:lnSpc>
                <a:spcPct val="150000"/>
              </a:lnSpc>
            </a:pPr>
            <a:r>
              <a:rPr lang="en-US" b="1"/>
              <a:t>6. </a:t>
            </a:r>
            <a:r>
              <a:rPr lang="hi-IN"/>
              <a:t>धागा हमेशा किसी अच्छी क्वालिटी का ही प्रयोग करें</a:t>
            </a:r>
            <a:r>
              <a:rPr lang="en-US"/>
              <a:t>|</a:t>
            </a:r>
          </a:p>
        </p:txBody>
      </p:sp>
      <p:sp>
        <p:nvSpPr>
          <p:cNvPr id="3" name="Rectangle 2"/>
          <p:cNvSpPr/>
          <p:nvPr/>
        </p:nvSpPr>
        <p:spPr>
          <a:xfrm>
            <a:off x="2286003" y="457206"/>
            <a:ext cx="3773597" cy="507831"/>
          </a:xfrm>
          <a:prstGeom prst="rect">
            <a:avLst/>
          </a:prstGeom>
        </p:spPr>
        <p:txBody>
          <a:bodyPr wrap="none">
            <a:spAutoFit/>
          </a:bodyPr>
          <a:lstStyle/>
          <a:p>
            <a:pPr algn="just">
              <a:lnSpc>
                <a:spcPct val="150000"/>
              </a:lnSpc>
            </a:pPr>
            <a:r>
              <a:rPr lang="en-US" b="1" u="sng"/>
              <a:t>How to maintain the Sewing Machine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0"/>
            <a:ext cx="5562600" cy="369332"/>
          </a:xfrm>
          <a:prstGeom prst="rect">
            <a:avLst/>
          </a:prstGeom>
        </p:spPr>
        <p:txBody>
          <a:bodyPr wrap="square">
            <a:spAutoFit/>
          </a:bodyPr>
          <a:lstStyle/>
          <a:p>
            <a:r>
              <a:rPr lang="hi-IN" b="1" u="sng"/>
              <a:t>क्या वजह है,सिलाई मशीन का धागा बार बार टूटने का?</a:t>
            </a:r>
            <a:endParaRPr lang="en-US" u="sng"/>
          </a:p>
        </p:txBody>
      </p:sp>
      <p:sp>
        <p:nvSpPr>
          <p:cNvPr id="4" name="Rectangle 3"/>
          <p:cNvSpPr/>
          <p:nvPr/>
        </p:nvSpPr>
        <p:spPr>
          <a:xfrm>
            <a:off x="0" y="948690"/>
            <a:ext cx="9144000" cy="5909310"/>
          </a:xfrm>
          <a:prstGeom prst="rect">
            <a:avLst/>
          </a:prstGeom>
        </p:spPr>
        <p:txBody>
          <a:bodyPr wrap="square">
            <a:spAutoFit/>
          </a:bodyPr>
          <a:lstStyle/>
          <a:p>
            <a:pPr algn="just">
              <a:lnSpc>
                <a:spcPct val="150000"/>
              </a:lnSpc>
            </a:pPr>
            <a:r>
              <a:rPr lang="hi-IN" b="1"/>
              <a:t>तनाव: </a:t>
            </a:r>
            <a:r>
              <a:rPr lang="hi-IN"/>
              <a:t>गलत तनाव सेटिंग्स के कारण धागा टूट सकता है। यदि तनाव बहुत अधिक है, तो यह धागे पर बहुत अधिक दबाव डाल सकता है, जिससे यह टूट सकता है। यदि तनाव बहुत ढीला है, तो धागा अपनी जगह से खिसक सकता है और टूट सकता है।</a:t>
            </a:r>
          </a:p>
          <a:p>
            <a:pPr algn="just">
              <a:lnSpc>
                <a:spcPct val="150000"/>
              </a:lnSpc>
            </a:pPr>
            <a:r>
              <a:rPr lang="hi-IN" b="1"/>
              <a:t>सुई: </a:t>
            </a:r>
            <a:r>
              <a:rPr lang="hi-IN"/>
              <a:t>सुस्त या मुड़ी हुई सुई के कारण धागा टूट सकता है। कपड़े को सिलने के लिए सही सुई के आकार और प्रकार का उपयोग करना और सुई को नियमित रूप से बदलना महत्वपूर्ण है।</a:t>
            </a:r>
          </a:p>
          <a:p>
            <a:pPr algn="just">
              <a:lnSpc>
                <a:spcPct val="150000"/>
              </a:lnSpc>
            </a:pPr>
            <a:r>
              <a:rPr lang="hi-IN" b="1"/>
              <a:t>धागे की गुणवत्ता: </a:t>
            </a:r>
            <a:r>
              <a:rPr lang="hi-IN"/>
              <a:t>खराब गुणवत्ता वाला धागा कमजोर हो सकता है और आसानी से टूट सकता है।अच्छी गुणवत्ता वाले धागे का उपयोग करना महत्वपूर्ण है जो कपड़े को सिलने के लिए उपयुक्त हो।</a:t>
            </a:r>
          </a:p>
          <a:p>
            <a:pPr algn="just">
              <a:lnSpc>
                <a:spcPct val="150000"/>
              </a:lnSpc>
            </a:pPr>
            <a:r>
              <a:rPr lang="hi-IN" b="1"/>
              <a:t>बोबिन: </a:t>
            </a:r>
            <a:r>
              <a:rPr lang="hi-IN"/>
              <a:t>खराब बोबिन या गलत तरीके से डाला गया बोबिन धागे को तोड़ने का कारण बन सकता है। सुनिश्चित करें कि बोबिन समान रूप से सही है और सही ढंग से डाला गया है।सिलाई की गति</a:t>
            </a:r>
            <a:r>
              <a:rPr lang="en-US"/>
              <a:t> </a:t>
            </a:r>
            <a:r>
              <a:rPr lang="hi-IN"/>
              <a:t>बहुत जल्दी सिलाई करने से धागा टूट सकता है, खासकर अगर तनाव सही ढंग से सेट नहीं किया गया हो।</a:t>
            </a:r>
          </a:p>
          <a:p>
            <a:pPr algn="just">
              <a:lnSpc>
                <a:spcPct val="150000"/>
              </a:lnSpc>
            </a:pPr>
            <a:r>
              <a:rPr lang="hi-IN" b="1"/>
              <a:t>कपड़ा</a:t>
            </a:r>
            <a:r>
              <a:rPr lang="hi-IN"/>
              <a:t>: कुछ कपड़ों में धागे के टूटने का खतरा अधिक होता है, जैसे निट या बहुत अधिक खिंचाव वाले कपड़े।</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1"/>
            <a:ext cx="9144000" cy="5078313"/>
          </a:xfrm>
          <a:prstGeom prst="rect">
            <a:avLst/>
          </a:prstGeom>
        </p:spPr>
        <p:txBody>
          <a:bodyPr wrap="square">
            <a:spAutoFit/>
          </a:bodyPr>
          <a:lstStyle/>
          <a:p>
            <a:pPr algn="just">
              <a:lnSpc>
                <a:spcPct val="150000"/>
              </a:lnSpc>
              <a:buFont typeface="Arial" pitchFamily="34" charset="0"/>
              <a:buChar char="•"/>
            </a:pPr>
            <a:r>
              <a:rPr lang="en-US"/>
              <a:t>                </a:t>
            </a:r>
            <a:r>
              <a:rPr lang="hi-IN"/>
              <a:t>धागे का क्रम मशीन में यदि ठीक से न रखा गया हो अर्थात् धागा ठीक से न </a:t>
            </a:r>
            <a:r>
              <a:rPr lang="en-US"/>
              <a:t>	</a:t>
            </a:r>
            <a:r>
              <a:rPr lang="hi-IN"/>
              <a:t>डाला </a:t>
            </a:r>
            <a:r>
              <a:rPr lang="en-US"/>
              <a:t>	</a:t>
            </a:r>
            <a:r>
              <a:rPr lang="hi-IN"/>
              <a:t>गया हो, तो मशीन चलाते ही धागा टूट जाता है।</a:t>
            </a:r>
            <a:endParaRPr lang="en-US"/>
          </a:p>
          <a:p>
            <a:pPr algn="just">
              <a:lnSpc>
                <a:spcPct val="150000"/>
              </a:lnSpc>
              <a:buFont typeface="Arial" pitchFamily="34" charset="0"/>
              <a:buChar char="•"/>
            </a:pPr>
            <a:r>
              <a:rPr lang="hi-IN"/>
              <a:t> </a:t>
            </a:r>
            <a:r>
              <a:rPr lang="en-US"/>
              <a:t>	</a:t>
            </a:r>
            <a:r>
              <a:rPr lang="hi-IN"/>
              <a:t>धागा यदि पुराना या कच्चा हो अथवा मशीन में ऊपर तथा नीचे का धागा एक </a:t>
            </a:r>
            <a:r>
              <a:rPr lang="en-US"/>
              <a:t>	</a:t>
            </a:r>
            <a:r>
              <a:rPr lang="hi-IN"/>
              <a:t>समान न हो, तो </a:t>
            </a:r>
            <a:r>
              <a:rPr lang="en-US"/>
              <a:t>	</a:t>
            </a:r>
            <a:r>
              <a:rPr lang="hi-IN"/>
              <a:t>भी धागा बार-बार टूटता रहता है।</a:t>
            </a:r>
            <a:endParaRPr lang="en-US"/>
          </a:p>
          <a:p>
            <a:pPr algn="just">
              <a:lnSpc>
                <a:spcPct val="150000"/>
              </a:lnSpc>
              <a:buFont typeface="Arial" pitchFamily="34" charset="0"/>
              <a:buChar char="•"/>
            </a:pPr>
            <a:r>
              <a:rPr lang="hi-IN"/>
              <a:t> </a:t>
            </a:r>
            <a:r>
              <a:rPr lang="en-US"/>
              <a:t>	</a:t>
            </a:r>
            <a:r>
              <a:rPr lang="hi-IN"/>
              <a:t>मशीन की सूई यदि टेढ़ी अथवा गलत लगी हो तो भी धागा टूट जाता है।</a:t>
            </a:r>
            <a:endParaRPr lang="en-US"/>
          </a:p>
          <a:p>
            <a:pPr algn="just">
              <a:lnSpc>
                <a:spcPct val="150000"/>
              </a:lnSpc>
              <a:buFont typeface="Arial" pitchFamily="34" charset="0"/>
              <a:buChar char="•"/>
            </a:pPr>
            <a:r>
              <a:rPr lang="hi-IN"/>
              <a:t> </a:t>
            </a:r>
            <a:r>
              <a:rPr lang="en-US"/>
              <a:t>	</a:t>
            </a:r>
            <a:r>
              <a:rPr lang="hi-IN"/>
              <a:t>मशीन में खिंचाव को सँभालने वाले स्प्रिंग का कसाव यदि अधिक हो, तो मशीन चलाते </a:t>
            </a:r>
            <a:r>
              <a:rPr lang="en-US"/>
              <a:t>	</a:t>
            </a:r>
            <a:r>
              <a:rPr lang="hi-IN"/>
              <a:t>समय धागा टूट जाता है।</a:t>
            </a:r>
            <a:endParaRPr lang="en-US"/>
          </a:p>
          <a:p>
            <a:pPr algn="just">
              <a:lnSpc>
                <a:spcPct val="150000"/>
              </a:lnSpc>
              <a:buFont typeface="Arial" pitchFamily="34" charset="0"/>
              <a:buChar char="•"/>
            </a:pPr>
            <a:r>
              <a:rPr lang="hi-IN"/>
              <a:t> </a:t>
            </a:r>
            <a:r>
              <a:rPr lang="en-US"/>
              <a:t>	</a:t>
            </a:r>
            <a:r>
              <a:rPr lang="hi-IN"/>
              <a:t>कपड़े की मोटाई के अनुसार यदि सही सूई एवं धागे का उपयोग न</a:t>
            </a:r>
            <a:r>
              <a:rPr lang="en-US"/>
              <a:t> </a:t>
            </a:r>
            <a:r>
              <a:rPr lang="hi-IN"/>
              <a:t>किया</a:t>
            </a:r>
            <a:r>
              <a:rPr lang="en-US"/>
              <a:t> </a:t>
            </a:r>
            <a:r>
              <a:rPr lang="hi-IN"/>
              <a:t>गया </a:t>
            </a:r>
            <a:r>
              <a:rPr lang="en-US"/>
              <a:t>	</a:t>
            </a:r>
            <a:r>
              <a:rPr lang="hi-IN"/>
              <a:t>हो, तो </a:t>
            </a:r>
            <a:r>
              <a:rPr lang="en-US"/>
              <a:t>	</a:t>
            </a:r>
            <a:r>
              <a:rPr lang="hi-IN"/>
              <a:t>भी प्रायः</a:t>
            </a:r>
            <a:r>
              <a:rPr lang="en-US"/>
              <a:t> </a:t>
            </a:r>
            <a:r>
              <a:rPr lang="hi-IN"/>
              <a:t>धागा टूट जाता है।</a:t>
            </a:r>
            <a:endParaRPr lang="en-US"/>
          </a:p>
          <a:p>
            <a:pPr algn="just">
              <a:lnSpc>
                <a:spcPct val="150000"/>
              </a:lnSpc>
              <a:buFont typeface="Arial" pitchFamily="34" charset="0"/>
              <a:buChar char="•"/>
            </a:pPr>
            <a:r>
              <a:rPr lang="hi-IN"/>
              <a:t> </a:t>
            </a:r>
            <a:r>
              <a:rPr lang="en-US"/>
              <a:t>	</a:t>
            </a:r>
            <a:r>
              <a:rPr lang="hi-IN"/>
              <a:t>यदि </a:t>
            </a:r>
            <a:r>
              <a:rPr lang="hi-IN">
                <a:solidFill>
                  <a:srgbClr val="1F1F1F"/>
                </a:solidFill>
                <a:latin typeface="inherit"/>
                <a:cs typeface="Mangal" pitchFamily="2"/>
              </a:rPr>
              <a:t>फ़ीड डॉग </a:t>
            </a:r>
            <a:r>
              <a:rPr lang="hi-IN"/>
              <a:t>के दाँत</a:t>
            </a:r>
            <a:r>
              <a:rPr lang="en-US"/>
              <a:t>  </a:t>
            </a:r>
            <a:r>
              <a:rPr lang="hi-IN"/>
              <a:t>घिस गए हों, तो भी मशीन चलाते समय </a:t>
            </a:r>
            <a:r>
              <a:rPr lang="en-US"/>
              <a:t> </a:t>
            </a:r>
            <a:r>
              <a:rPr lang="hi-IN"/>
              <a:t>धागा टूट जाता</a:t>
            </a:r>
            <a:r>
              <a:rPr lang="en-US"/>
              <a:t>  </a:t>
            </a:r>
            <a:r>
              <a:rPr lang="hi-IN"/>
              <a:t>है। </a:t>
            </a:r>
            <a:endParaRPr lang="en-US"/>
          </a:p>
          <a:p>
            <a:pPr algn="just">
              <a:lnSpc>
                <a:spcPct val="150000"/>
              </a:lnSpc>
              <a:buFont typeface="Arial" pitchFamily="34" charset="0"/>
              <a:buChar char="•"/>
            </a:pPr>
            <a:r>
              <a:rPr lang="en-US"/>
              <a:t>  	</a:t>
            </a:r>
            <a:r>
              <a:rPr lang="hi-IN"/>
              <a:t>मशीन को ढककर रखने व समय-समय पर इसमें तेल डालने से यह धूल से </a:t>
            </a:r>
            <a:r>
              <a:rPr lang="en-US"/>
              <a:t>	</a:t>
            </a:r>
            <a:r>
              <a:rPr lang="hi-IN"/>
              <a:t>सुरक्षित </a:t>
            </a:r>
            <a:r>
              <a:rPr lang="en-US"/>
              <a:t>	</a:t>
            </a:r>
            <a:r>
              <a:rPr lang="hi-IN"/>
              <a:t>रहती है तथा ठीक प्रकार से कार्य करती है </a:t>
            </a:r>
            <a:endParaRPr lang="en-US"/>
          </a:p>
        </p:txBody>
      </p:sp>
      <p:sp>
        <p:nvSpPr>
          <p:cNvPr id="4" name="Rectangle 3"/>
          <p:cNvSpPr/>
          <p:nvPr/>
        </p:nvSpPr>
        <p:spPr>
          <a:xfrm>
            <a:off x="609600" y="0"/>
            <a:ext cx="8229600" cy="369332"/>
          </a:xfrm>
          <a:prstGeom prst="rect">
            <a:avLst/>
          </a:prstGeom>
        </p:spPr>
        <p:txBody>
          <a:bodyPr wrap="square">
            <a:spAutoFit/>
          </a:bodyPr>
          <a:lstStyle/>
          <a:p>
            <a:r>
              <a:rPr lang="hi-IN" b="1" u="sng"/>
              <a:t>मशीन द्वारा सिलाई करते समय धागा टूट जाने के मुख्य कारण निम्नलिखित होते हैं</a:t>
            </a:r>
            <a:endParaRPr lang="en-US" b="1" u="sng"/>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3" y="0"/>
            <a:ext cx="3690434" cy="369332"/>
          </a:xfrm>
          <a:prstGeom prst="rect">
            <a:avLst/>
          </a:prstGeom>
        </p:spPr>
        <p:txBody>
          <a:bodyPr wrap="none">
            <a:spAutoFit/>
          </a:bodyPr>
          <a:lstStyle/>
          <a:p>
            <a:pPr fontAlgn="base"/>
            <a:r>
              <a:rPr lang="hi-IN" b="1" u="sng"/>
              <a:t>सिलाई मशीन टाँके क्यों छोड़ रही है?</a:t>
            </a:r>
          </a:p>
        </p:txBody>
      </p:sp>
      <p:sp>
        <p:nvSpPr>
          <p:cNvPr id="3" name="Rectangle 2"/>
          <p:cNvSpPr/>
          <p:nvPr/>
        </p:nvSpPr>
        <p:spPr>
          <a:xfrm>
            <a:off x="0" y="914403"/>
            <a:ext cx="9144000" cy="5459187"/>
          </a:xfrm>
          <a:prstGeom prst="rect">
            <a:avLst/>
          </a:prstGeom>
        </p:spPr>
        <p:txBody>
          <a:bodyPr wrap="square">
            <a:spAutoFit/>
          </a:bodyPr>
          <a:lstStyle/>
          <a:p>
            <a:pPr algn="just" fontAlgn="base">
              <a:lnSpc>
                <a:spcPct val="150000"/>
              </a:lnSpc>
            </a:pPr>
            <a:r>
              <a:rPr lang="hi-IN"/>
              <a:t>सिलाई करते समय हम सभी को सामान्य समस्याओं का सामना करना पड़ता है, लेकिन सबसे अधिक परेशान करने वाली बात है सिलाई छूट जाना, जिसे मशीन में धागा दोबारा डालकर हमेशा ठीक नहीं किया जा सकता।</a:t>
            </a:r>
          </a:p>
          <a:p>
            <a:pPr algn="just" fontAlgn="base">
              <a:lnSpc>
                <a:spcPct val="150000"/>
              </a:lnSpc>
            </a:pPr>
            <a:r>
              <a:rPr lang="hi-IN" b="1"/>
              <a:t>1. छूटे हुए टांके क्या हैं?</a:t>
            </a:r>
            <a:endParaRPr lang="hi-IN"/>
          </a:p>
          <a:p>
            <a:pPr algn="just" fontAlgn="base">
              <a:lnSpc>
                <a:spcPct val="150000"/>
              </a:lnSpc>
            </a:pPr>
            <a:r>
              <a:rPr lang="hi-IN"/>
              <a:t>छूटे हुए टांके टांकों की पंक्ति में ऐसे क्षेत्र होते हैं जहाँ सुई और धागे ने एक पूर्ण और सुसंगत सिलाई पैटर्न नहीं बनाया है, जिससे एक गंजा स्थान बन जाता है। यदि आपकी सिलाई की लंबाई 2.5 - जिसका अर्थ है 2.5 मिमी - पर सेट है और इसमें एक भी सिलाई छूट गई है तो आपको 5 मिमी की सिलाई लंबाई दिखाई दे सकती है।</a:t>
            </a:r>
            <a:endParaRPr lang="en-US"/>
          </a:p>
          <a:p>
            <a:pPr algn="just" fontAlgn="base">
              <a:lnSpc>
                <a:spcPct val="150000"/>
              </a:lnSpc>
            </a:pPr>
            <a:r>
              <a:rPr lang="hi-IN" b="1"/>
              <a:t>धागा जांच:</a:t>
            </a:r>
            <a:r>
              <a:rPr lang="en-US" b="1"/>
              <a:t>  </a:t>
            </a:r>
            <a:r>
              <a:rPr lang="hi-IN" b="1"/>
              <a:t>क्या आपकी मशीन में थ्रेड सही ढंग से लगा है?</a:t>
            </a:r>
            <a:r>
              <a:rPr lang="hi-IN"/>
              <a:t> </a:t>
            </a:r>
          </a:p>
          <a:p>
            <a:pPr algn="just" fontAlgn="base">
              <a:lnSpc>
                <a:spcPct val="150000"/>
              </a:lnSpc>
            </a:pPr>
            <a:r>
              <a:rPr lang="hi-IN"/>
              <a:t>छूटे हुए टांकों का पहला संकेत मिलते ही, सभी धागा गाइडों का पालन करते हुए मशीन को पुनः धागा डालें, तथा यह सुनिश्चित करें कि प्रत्येक बार सुई में धागा डालते समय प्रेसर फुट ऊपर हो।</a:t>
            </a:r>
          </a:p>
          <a:p>
            <a:pPr algn="just" fontAlgn="base">
              <a:lnSpc>
                <a:spcPct val="150000"/>
              </a:lnSpc>
            </a:pPr>
            <a:endParaRPr lang="hi-I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5"/>
            <a:ext cx="9144000" cy="5078313"/>
          </a:xfrm>
          <a:prstGeom prst="rect">
            <a:avLst/>
          </a:prstGeom>
        </p:spPr>
        <p:txBody>
          <a:bodyPr wrap="square">
            <a:spAutoFit/>
          </a:bodyPr>
          <a:lstStyle/>
          <a:p>
            <a:pPr algn="just" fontAlgn="base">
              <a:lnSpc>
                <a:spcPct val="150000"/>
              </a:lnSpc>
            </a:pPr>
            <a:r>
              <a:rPr lang="hi-IN" b="1"/>
              <a:t>क्या आप उच्च गुणवत्ता वाले धागे का उपयोग कर रहे हैं?</a:t>
            </a:r>
            <a:endParaRPr lang="hi-IN"/>
          </a:p>
          <a:p>
            <a:pPr fontAlgn="base">
              <a:lnSpc>
                <a:spcPct val="150000"/>
              </a:lnSpc>
            </a:pPr>
            <a:r>
              <a:rPr lang="hi-IN"/>
              <a:t>अपनी मशीन के लिए धागा चुनते समय, उच्च गुणवत्ता वाला धागा चुनना महत्वपूर्ण है, जैसे </a:t>
            </a:r>
            <a:r>
              <a:rPr lang="hi-IN" b="1"/>
              <a:t>गुटरमैन या मदीरा थ्रेड</a:t>
            </a:r>
            <a:r>
              <a:rPr lang="hi-IN"/>
              <a:t> जैसे उच्च गुणवत्ता वाले धागे को चुनना महत्वपूर्ण है। एक धागा जिसमें न्यूनतम अतिरिक्त रोयें हों, एक समान रंग के साथ ठीक से लपेटा गया हो, तथा जिस पर कोई क्षतिग्रस्त स्थान न हो, उसके टूटने या सिलाई करते समय समस्या उत्पन्न होने की संभावना कम होगी।</a:t>
            </a:r>
            <a:r>
              <a:rPr lang="hi-IN" b="1"/>
              <a:t> </a:t>
            </a:r>
            <a:endParaRPr lang="en-US" b="1"/>
          </a:p>
          <a:p>
            <a:pPr algn="just" fontAlgn="base">
              <a:lnSpc>
                <a:spcPct val="150000"/>
              </a:lnSpc>
            </a:pPr>
            <a:endParaRPr lang="en-US" b="1"/>
          </a:p>
          <a:p>
            <a:pPr algn="just" fontAlgn="base">
              <a:lnSpc>
                <a:spcPct val="150000"/>
              </a:lnSpc>
            </a:pPr>
            <a:r>
              <a:rPr lang="hi-IN" b="1"/>
              <a:t>क्या आपकी सुई और धागे का आकार मेल खाता है?</a:t>
            </a:r>
            <a:endParaRPr lang="hi-IN"/>
          </a:p>
          <a:p>
            <a:pPr algn="just" fontAlgn="base">
              <a:lnSpc>
                <a:spcPct val="150000"/>
              </a:lnSpc>
            </a:pPr>
            <a:r>
              <a:rPr lang="hi-IN"/>
              <a:t>सिलाई करते समय सर्वोत्तम परिणाम प्राप्त करने के लिए आपको अपने कपड़े के लिए सही आकार की सुई और धागे का उपयोग करना चाहिए; सुई और धागा दोनों एक दूसरे के पूरक होने चाहिए।</a:t>
            </a:r>
          </a:p>
          <a:p>
            <a:pPr algn="just" fontAlgn="base">
              <a:lnSpc>
                <a:spcPct val="150000"/>
              </a:lnSpc>
            </a:pPr>
            <a:endParaRPr lang="hi-I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2845"/>
            <a:ext cx="9144000" cy="5078313"/>
          </a:xfrm>
          <a:prstGeom prst="rect">
            <a:avLst/>
          </a:prstGeom>
        </p:spPr>
        <p:txBody>
          <a:bodyPr wrap="square">
            <a:spAutoFit/>
          </a:bodyPr>
          <a:lstStyle/>
          <a:p>
            <a:pPr algn="just" fontAlgn="base">
              <a:lnSpc>
                <a:spcPct val="150000"/>
              </a:lnSpc>
            </a:pPr>
            <a:r>
              <a:rPr lang="hi-IN" b="1"/>
              <a:t>मशीन जांच:</a:t>
            </a:r>
            <a:endParaRPr lang="hi-IN"/>
          </a:p>
          <a:p>
            <a:pPr algn="just" fontAlgn="base">
              <a:lnSpc>
                <a:spcPct val="150000"/>
              </a:lnSpc>
            </a:pPr>
            <a:r>
              <a:rPr lang="hi-IN" b="1"/>
              <a:t>क्या आप कपड़े को बहुत अधिक कस कर खींच रहे हैं या बहुत तेजी से खींच रहे हैं?</a:t>
            </a:r>
            <a:endParaRPr lang="hi-IN"/>
          </a:p>
          <a:p>
            <a:pPr algn="just" fontAlgn="base">
              <a:lnSpc>
                <a:spcPct val="150000"/>
              </a:lnSpc>
            </a:pPr>
            <a:r>
              <a:rPr lang="hi-IN"/>
              <a:t>अगर आपको लगता है कि आपकी मशीन सिलाई छोड़ रही है, तो अपनी पकड़ ढीली करने या गति धीमी करने की कोशिश करें और देखें कि क्या यह सरल उपाय आपकी समस्या का समाधान कर सकता है। मशीन के पीछे अपने कपड़े को खींचने का मतलब है कि आप सिलाई की दिशा और फीड डॉग के साथ काम कर रहे हैं जिससे लंबे टांके लग सकते हैं।</a:t>
            </a:r>
          </a:p>
          <a:p>
            <a:pPr algn="just" fontAlgn="base">
              <a:lnSpc>
                <a:spcPct val="150000"/>
              </a:lnSpc>
            </a:pPr>
            <a:endParaRPr lang="en-US" b="1"/>
          </a:p>
          <a:p>
            <a:pPr algn="just" fontAlgn="base">
              <a:lnSpc>
                <a:spcPct val="150000"/>
              </a:lnSpc>
            </a:pPr>
            <a:r>
              <a:rPr lang="hi-IN" b="1"/>
              <a:t>क्या आपका बॉबिन सही ढंग से लपेटा गया है?</a:t>
            </a:r>
            <a:endParaRPr lang="hi-IN"/>
          </a:p>
          <a:p>
            <a:pPr algn="just" fontAlgn="base">
              <a:lnSpc>
                <a:spcPct val="150000"/>
              </a:lnSpc>
            </a:pPr>
            <a:r>
              <a:rPr lang="hi-IN"/>
              <a:t>जाँच करें कि आपका बॉबिन अपने स्पूल के चारों ओर कसकर और सफाई से लपेटा गया है - ठीक वैसे ही जैसे खरीदा गया धागा स्पूल। ढीला लपेटा हुआ बॉबिन अपना सर्वश्रेष्ठ प्रदर्शन नहीं करेगा और टांके छूटने का कारण बन सकता है।</a:t>
            </a:r>
            <a:r>
              <a:rPr lang="hi-IN" b="1"/>
              <a:t> </a:t>
            </a:r>
            <a:endParaRPr lang="en-US" b="1"/>
          </a:p>
          <a:p>
            <a:pPr algn="just" fontAlgn="base">
              <a:lnSpc>
                <a:spcPct val="150000"/>
              </a:lnSpc>
            </a:pPr>
            <a:endParaRPr lang="hi-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77632"/>
            <a:ext cx="4572000" cy="923330"/>
          </a:xfrm>
          <a:prstGeom prst="rect">
            <a:avLst/>
          </a:prstGeom>
        </p:spPr>
        <p:txBody>
          <a:bodyPr>
            <a:spAutoFit/>
          </a:bodyPr>
          <a:lstStyle/>
          <a:p>
            <a:pPr marL="342900" indent="-342900">
              <a:lnSpc>
                <a:spcPct val="150000"/>
              </a:lnSpc>
              <a:buAutoNum type="arabicPeriod"/>
            </a:pPr>
            <a:r>
              <a:rPr lang="en-US">
                <a:solidFill>
                  <a:srgbClr val="FF0000"/>
                </a:solidFill>
              </a:rPr>
              <a:t>Kutra</a:t>
            </a:r>
          </a:p>
          <a:p>
            <a:pPr marL="342900" indent="-342900">
              <a:lnSpc>
                <a:spcPct val="150000"/>
              </a:lnSpc>
              <a:buAutoNum type="arabicPeriod"/>
            </a:pPr>
            <a:r>
              <a:rPr lang="en-US">
                <a:solidFill>
                  <a:srgbClr val="FF0000"/>
                </a:solidFill>
              </a:rPr>
              <a:t>Shirt</a:t>
            </a:r>
          </a:p>
        </p:txBody>
      </p:sp>
      <p:sp>
        <p:nvSpPr>
          <p:cNvPr id="4" name="Rectangle 3"/>
          <p:cNvSpPr/>
          <p:nvPr/>
        </p:nvSpPr>
        <p:spPr>
          <a:xfrm>
            <a:off x="0" y="5486400"/>
            <a:ext cx="1494512" cy="369332"/>
          </a:xfrm>
          <a:prstGeom prst="rect">
            <a:avLst/>
          </a:prstGeom>
        </p:spPr>
        <p:txBody>
          <a:bodyPr wrap="none">
            <a:spAutoFit/>
          </a:bodyPr>
          <a:lstStyle/>
          <a:p>
            <a:pPr marL="342900" indent="-342900"/>
            <a:r>
              <a:rPr lang="en-US" b="1" u="sng"/>
              <a:t>Mens Wears- </a:t>
            </a:r>
          </a:p>
        </p:txBody>
      </p:sp>
      <p:sp>
        <p:nvSpPr>
          <p:cNvPr id="5" name="Rectangle 4"/>
          <p:cNvSpPr/>
          <p:nvPr/>
        </p:nvSpPr>
        <p:spPr>
          <a:xfrm>
            <a:off x="13" y="2895600"/>
            <a:ext cx="1327799" cy="369332"/>
          </a:xfrm>
          <a:prstGeom prst="rect">
            <a:avLst/>
          </a:prstGeom>
        </p:spPr>
        <p:txBody>
          <a:bodyPr wrap="none">
            <a:spAutoFit/>
          </a:bodyPr>
          <a:lstStyle/>
          <a:p>
            <a:pPr marL="342900" indent="-342900"/>
            <a:r>
              <a:rPr lang="en-US" b="1" u="sng"/>
              <a:t>Kids wears- </a:t>
            </a:r>
          </a:p>
        </p:txBody>
      </p:sp>
      <p:sp>
        <p:nvSpPr>
          <p:cNvPr id="6" name="Rectangle 5"/>
          <p:cNvSpPr/>
          <p:nvPr/>
        </p:nvSpPr>
        <p:spPr>
          <a:xfrm>
            <a:off x="0" y="3200426"/>
            <a:ext cx="4572000" cy="2169825"/>
          </a:xfrm>
          <a:prstGeom prst="rect">
            <a:avLst/>
          </a:prstGeom>
        </p:spPr>
        <p:txBody>
          <a:bodyPr>
            <a:spAutoFit/>
          </a:bodyPr>
          <a:lstStyle/>
          <a:p>
            <a:pPr marL="342900" indent="-342900">
              <a:lnSpc>
                <a:spcPct val="150000"/>
              </a:lnSpc>
              <a:buAutoNum type="arabicPeriod"/>
            </a:pPr>
            <a:r>
              <a:rPr lang="en-US">
                <a:solidFill>
                  <a:srgbClr val="FF0000"/>
                </a:solidFill>
              </a:rPr>
              <a:t>Frock, Gown</a:t>
            </a:r>
          </a:p>
          <a:p>
            <a:pPr marL="342900" indent="-342900">
              <a:lnSpc>
                <a:spcPct val="150000"/>
              </a:lnSpc>
              <a:buAutoNum type="arabicPeriod"/>
            </a:pPr>
            <a:r>
              <a:rPr lang="en-US">
                <a:solidFill>
                  <a:srgbClr val="FF0000"/>
                </a:solidFill>
              </a:rPr>
              <a:t>Skirt</a:t>
            </a:r>
          </a:p>
          <a:p>
            <a:pPr marL="342900" indent="-342900">
              <a:lnSpc>
                <a:spcPct val="150000"/>
              </a:lnSpc>
              <a:buAutoNum type="arabicPeriod"/>
            </a:pPr>
            <a:r>
              <a:rPr lang="en-US">
                <a:solidFill>
                  <a:srgbClr val="FF0000"/>
                </a:solidFill>
              </a:rPr>
              <a:t>Night shirt</a:t>
            </a:r>
          </a:p>
          <a:p>
            <a:pPr marL="342900" indent="-342900">
              <a:lnSpc>
                <a:spcPct val="150000"/>
              </a:lnSpc>
              <a:buAutoNum type="arabicPeriod"/>
            </a:pPr>
            <a:r>
              <a:rPr lang="en-US">
                <a:solidFill>
                  <a:srgbClr val="FF0000"/>
                </a:solidFill>
              </a:rPr>
              <a:t>pant</a:t>
            </a:r>
          </a:p>
          <a:p>
            <a:pPr marL="342900" indent="-342900">
              <a:lnSpc>
                <a:spcPct val="150000"/>
              </a:lnSpc>
              <a:buAutoNum type="arabicPeriod"/>
            </a:pPr>
            <a:r>
              <a:rPr lang="en-US">
                <a:solidFill>
                  <a:srgbClr val="FF0000"/>
                </a:solidFill>
              </a:rPr>
              <a:t>Lehenga</a:t>
            </a:r>
          </a:p>
        </p:txBody>
      </p:sp>
      <p:sp>
        <p:nvSpPr>
          <p:cNvPr id="7" name="Rectangle 6"/>
          <p:cNvSpPr/>
          <p:nvPr/>
        </p:nvSpPr>
        <p:spPr>
          <a:xfrm>
            <a:off x="0" y="762003"/>
            <a:ext cx="4572000" cy="2169825"/>
          </a:xfrm>
          <a:prstGeom prst="rect">
            <a:avLst/>
          </a:prstGeom>
        </p:spPr>
        <p:txBody>
          <a:bodyPr>
            <a:spAutoFit/>
          </a:bodyPr>
          <a:lstStyle/>
          <a:p>
            <a:pPr marL="342900" indent="-342900">
              <a:lnSpc>
                <a:spcPct val="150000"/>
              </a:lnSpc>
              <a:buAutoNum type="arabicPeriod"/>
            </a:pPr>
            <a:r>
              <a:rPr lang="en-US">
                <a:solidFill>
                  <a:srgbClr val="FF0000"/>
                </a:solidFill>
              </a:rPr>
              <a:t>Kurti (2 Types)</a:t>
            </a:r>
          </a:p>
          <a:p>
            <a:pPr marL="342900" indent="-342900">
              <a:lnSpc>
                <a:spcPct val="150000"/>
              </a:lnSpc>
              <a:buAutoNum type="arabicPeriod"/>
            </a:pPr>
            <a:r>
              <a:rPr lang="en-US">
                <a:solidFill>
                  <a:srgbClr val="FF0000"/>
                </a:solidFill>
              </a:rPr>
              <a:t>Pant (3 types)</a:t>
            </a:r>
          </a:p>
          <a:p>
            <a:pPr marL="342900" indent="-342900">
              <a:lnSpc>
                <a:spcPct val="150000"/>
              </a:lnSpc>
              <a:buAutoNum type="arabicPeriod"/>
            </a:pPr>
            <a:r>
              <a:rPr lang="en-US">
                <a:solidFill>
                  <a:srgbClr val="FF0000"/>
                </a:solidFill>
              </a:rPr>
              <a:t>Salwar (3 Types)</a:t>
            </a:r>
          </a:p>
          <a:p>
            <a:pPr marL="342900" indent="-342900">
              <a:lnSpc>
                <a:spcPct val="150000"/>
              </a:lnSpc>
              <a:buAutoNum type="arabicPeriod"/>
            </a:pPr>
            <a:r>
              <a:rPr lang="en-US">
                <a:solidFill>
                  <a:srgbClr val="FF0000"/>
                </a:solidFill>
              </a:rPr>
              <a:t>Peticoat (2 Types)</a:t>
            </a:r>
          </a:p>
          <a:p>
            <a:pPr marL="342900" indent="-342900">
              <a:lnSpc>
                <a:spcPct val="150000"/>
              </a:lnSpc>
              <a:buAutoNum type="arabicPeriod"/>
            </a:pPr>
            <a:r>
              <a:rPr lang="en-US">
                <a:solidFill>
                  <a:srgbClr val="FF0000"/>
                </a:solidFill>
              </a:rPr>
              <a:t>Blouse ( 2 Types</a:t>
            </a:r>
            <a:r>
              <a:rPr lang="en-US"/>
              <a:t>)</a:t>
            </a:r>
          </a:p>
        </p:txBody>
      </p:sp>
      <p:sp>
        <p:nvSpPr>
          <p:cNvPr id="8" name="Rectangle 7"/>
          <p:cNvSpPr/>
          <p:nvPr/>
        </p:nvSpPr>
        <p:spPr>
          <a:xfrm>
            <a:off x="0" y="381000"/>
            <a:ext cx="1772408" cy="369332"/>
          </a:xfrm>
          <a:prstGeom prst="rect">
            <a:avLst/>
          </a:prstGeom>
        </p:spPr>
        <p:txBody>
          <a:bodyPr wrap="none">
            <a:spAutoFit/>
          </a:bodyPr>
          <a:lstStyle/>
          <a:p>
            <a:pPr marL="342900" indent="-342900"/>
            <a:r>
              <a:rPr lang="en-US" b="1" u="sng"/>
              <a:t>Womens wears- </a:t>
            </a:r>
          </a:p>
        </p:txBody>
      </p:sp>
      <p:sp>
        <p:nvSpPr>
          <p:cNvPr id="9" name="Rectangle 8"/>
          <p:cNvSpPr/>
          <p:nvPr/>
        </p:nvSpPr>
        <p:spPr>
          <a:xfrm>
            <a:off x="3276600" y="0"/>
            <a:ext cx="1032142" cy="369332"/>
          </a:xfrm>
          <a:prstGeom prst="rect">
            <a:avLst/>
          </a:prstGeom>
        </p:spPr>
        <p:txBody>
          <a:bodyPr wrap="none">
            <a:spAutoFit/>
          </a:bodyPr>
          <a:lstStyle/>
          <a:p>
            <a:r>
              <a:rPr lang="en-US" b="1" u="sng"/>
              <a:t>Garment</a:t>
            </a:r>
            <a:endParaRPr lang="en-US" u="sng"/>
          </a:p>
        </p:txBody>
      </p:sp>
      <p:sp>
        <p:nvSpPr>
          <p:cNvPr id="91142" name="AutoShape 6" descr="Fashion Beautiful Baby Clothes Lovely Lace Crystal Baptismal Gown Pink Red  White Wedding Gowns Born Dres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9144000" cy="3416320"/>
          </a:xfrm>
          <a:prstGeom prst="rect">
            <a:avLst/>
          </a:prstGeom>
        </p:spPr>
        <p:txBody>
          <a:bodyPr wrap="square">
            <a:spAutoFit/>
          </a:bodyPr>
          <a:lstStyle/>
          <a:p>
            <a:pPr algn="just" fontAlgn="base">
              <a:lnSpc>
                <a:spcPct val="150000"/>
              </a:lnSpc>
            </a:pPr>
            <a:r>
              <a:rPr lang="hi-IN" b="1"/>
              <a:t>आपने आखिरी बार अपनी मशीन कब साफ़ की थी?</a:t>
            </a:r>
            <a:endParaRPr lang="hi-IN"/>
          </a:p>
          <a:p>
            <a:pPr algn="just" fontAlgn="base">
              <a:lnSpc>
                <a:spcPct val="150000"/>
              </a:lnSpc>
            </a:pPr>
            <a:r>
              <a:rPr lang="hi-IN"/>
              <a:t>कपड़े और धागे का इस्तेमाल करने से लिंट बनता है। धूल और लिंट आपकी मशीन में रह सकते हैं और छूटे हुए टांकों की परेशानी को भी बढ़ाते हैं। छोटा डस्ट ब्रश लें, या पुराने मेकअप ब्रश का इस्तेमाल करें, और स्क्रू ड्राइवर की मदद से अपनी मशीन के निचले हिस्से को खोलें। अपनी मशीन को अच्छी तरह से साफ करें।</a:t>
            </a:r>
          </a:p>
          <a:p>
            <a:pPr algn="just" fontAlgn="base">
              <a:lnSpc>
                <a:spcPct val="150000"/>
              </a:lnSpc>
            </a:pPr>
            <a:r>
              <a:rPr lang="hi-IN"/>
              <a:t>'कैन में हवा' का उपयोग न करें जो लिंट और धूल को प्लास्टिक कवर में और भी अंदर तक उड़ा देता है। अगर आपके पास एक छोटा कीबोर्ड वैक्यूम है, तो वह भी आपकी सिलाई मशीन के अंदर मौजूद धूल और लिंट को बाहर निकालने में मदद कर सकता है।</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3"/>
            <a:ext cx="9144000" cy="3831818"/>
          </a:xfrm>
          <a:prstGeom prst="rect">
            <a:avLst/>
          </a:prstGeom>
        </p:spPr>
        <p:txBody>
          <a:bodyPr wrap="square">
            <a:spAutoFit/>
          </a:bodyPr>
          <a:lstStyle/>
          <a:p>
            <a:pPr algn="just" fontAlgn="base">
              <a:lnSpc>
                <a:spcPct val="150000"/>
              </a:lnSpc>
            </a:pPr>
            <a:r>
              <a:rPr lang="hi-IN" b="1"/>
              <a:t>क्या तनाव आपके द्वारा उपयोग किये जा रहे कपड़े के लिए उपयुक्त है?</a:t>
            </a:r>
            <a:endParaRPr lang="hi-IN"/>
          </a:p>
          <a:p>
            <a:pPr algn="just" fontAlgn="base">
              <a:lnSpc>
                <a:spcPct val="150000"/>
              </a:lnSpc>
            </a:pPr>
            <a:r>
              <a:rPr lang="hi-IN"/>
              <a:t>आपका तनाव बहुत ज़्यादा हो सकता है, जिसके परिणामस्वरूप सिलाई छूट सकती है। अपनी मशीन पर अपने </a:t>
            </a:r>
            <a:r>
              <a:rPr lang="hi-IN" b="1"/>
              <a:t>तनाव डायल को</a:t>
            </a:r>
            <a:r>
              <a:rPr lang="hi-IN"/>
              <a:t> समायोजित करके देखें कि क्या समस्या की जड़ यही है। ज़रूरत पड़ने पर अपने बॉबिन केस पर भी तनाव समायोजित करें।</a:t>
            </a:r>
          </a:p>
          <a:p>
            <a:pPr algn="just" fontAlgn="base">
              <a:lnSpc>
                <a:spcPct val="150000"/>
              </a:lnSpc>
            </a:pPr>
            <a:endParaRPr lang="en-US" b="1"/>
          </a:p>
          <a:p>
            <a:pPr algn="just" fontAlgn="base">
              <a:lnSpc>
                <a:spcPct val="150000"/>
              </a:lnSpc>
            </a:pPr>
            <a:r>
              <a:rPr lang="hi-IN" b="1"/>
              <a:t>सुई जांच:क्या आपकी सुई अच्छी स्थिति में है (क्या वह मुड़ी हुई है)?</a:t>
            </a:r>
            <a:r>
              <a:rPr lang="hi-IN"/>
              <a:t> </a:t>
            </a:r>
          </a:p>
          <a:p>
            <a:pPr algn="just" fontAlgn="base">
              <a:lnSpc>
                <a:spcPct val="150000"/>
              </a:lnSpc>
            </a:pPr>
            <a:r>
              <a:rPr lang="hi-IN"/>
              <a:t>सुस्त, मुड़ी हुई या कटी हुई सुई के कारण टांके छूट सकते हैं। हो सकता है कि आपको अपनी सुई में कोई समस्या नज़र न आए, लेकिन </a:t>
            </a:r>
            <a:r>
              <a:rPr lang="hi-IN" b="1"/>
              <a:t>सुई</a:t>
            </a:r>
            <a:r>
              <a:rPr lang="hi-IN"/>
              <a:t> बदलकर देखें कि आपके छूटे हुए टांके ठीक हो रहे हैं या नहीं।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51347"/>
            <a:ext cx="9144000" cy="5078313"/>
          </a:xfrm>
          <a:prstGeom prst="rect">
            <a:avLst/>
          </a:prstGeom>
        </p:spPr>
        <p:txBody>
          <a:bodyPr wrap="square">
            <a:spAutoFit/>
          </a:bodyPr>
          <a:lstStyle/>
          <a:p>
            <a:pPr marL="342900" indent="-342900" algn="just">
              <a:lnSpc>
                <a:spcPct val="150000"/>
              </a:lnSpc>
              <a:buFont typeface="Arial" pitchFamily="34" charset="0"/>
              <a:buChar char="•"/>
            </a:pPr>
            <a:r>
              <a:rPr lang="hi-IN" dirty="0"/>
              <a:t>कपड़ा काटने से पूर्व सर्वप्रथम कपड़े का तिरछापन दूर कर देना चाहिए।</a:t>
            </a:r>
            <a:endParaRPr lang="en-US" dirty="0"/>
          </a:p>
          <a:p>
            <a:pPr marL="342900" indent="-342900" algn="just">
              <a:lnSpc>
                <a:spcPct val="150000"/>
              </a:lnSpc>
              <a:buFont typeface="Arial" pitchFamily="34" charset="0"/>
              <a:buChar char="•"/>
            </a:pPr>
            <a:r>
              <a:rPr lang="hi-IN" dirty="0"/>
              <a:t>यह कार्य वस्त्र की रूपरेखा के चिह्न अंकित करने से पहले करना चाहिए।</a:t>
            </a:r>
            <a:endParaRPr lang="en-US" dirty="0"/>
          </a:p>
          <a:p>
            <a:pPr marL="342900" indent="-342900" algn="just">
              <a:lnSpc>
                <a:spcPct val="150000"/>
              </a:lnSpc>
              <a:buFont typeface="Arial" pitchFamily="34" charset="0"/>
              <a:buChar char="•"/>
            </a:pPr>
            <a:r>
              <a:rPr lang="hi-IN" dirty="0"/>
              <a:t>छपे डिजाइन वाले कपड़े की सिलाई करने से</a:t>
            </a:r>
            <a:r>
              <a:rPr lang="en-US" dirty="0"/>
              <a:t>  </a:t>
            </a:r>
            <a:r>
              <a:rPr lang="hi-IN" dirty="0"/>
              <a:t>पूर्व ध्यान रखना चाहिए की</a:t>
            </a:r>
            <a:r>
              <a:rPr lang="en-US" dirty="0"/>
              <a:t> </a:t>
            </a:r>
            <a:r>
              <a:rPr lang="hi-IN" dirty="0"/>
              <a:t>डिजाइन के विपरीत सिले वस्त्र कम सुन्दर लगते हैं।</a:t>
            </a:r>
            <a:endParaRPr lang="en-US" dirty="0"/>
          </a:p>
          <a:p>
            <a:pPr marL="342900" indent="-342900" algn="just">
              <a:lnSpc>
                <a:spcPct val="150000"/>
              </a:lnSpc>
              <a:buFont typeface="Arial" pitchFamily="34" charset="0"/>
              <a:buChar char="•"/>
            </a:pPr>
            <a:r>
              <a:rPr lang="hi-IN" dirty="0"/>
              <a:t>अर्ज की ओर कपड़ा आड़ा व लम्बाई की ओर खड़ा कहलाता है। सही फिटिंग के वस्त्र सिलने के लिए कपड़े को सदैव खड़ा काटना चाहिए।</a:t>
            </a:r>
            <a:endParaRPr lang="en-US" dirty="0"/>
          </a:p>
          <a:p>
            <a:pPr marL="342900" indent="-342900" algn="just">
              <a:lnSpc>
                <a:spcPct val="150000"/>
              </a:lnSpc>
              <a:buFont typeface="Arial" pitchFamily="34" charset="0"/>
              <a:buChar char="•"/>
            </a:pPr>
            <a:r>
              <a:rPr lang="hi-IN" dirty="0"/>
              <a:t>कपड़े को सदैव समतल स्थान पर रखकर काटना चाहिए।</a:t>
            </a:r>
            <a:endParaRPr lang="en-US" dirty="0"/>
          </a:p>
          <a:p>
            <a:pPr marL="342900" indent="-342900" algn="just">
              <a:lnSpc>
                <a:spcPct val="150000"/>
              </a:lnSpc>
              <a:buFont typeface="Arial" pitchFamily="34" charset="0"/>
              <a:buChar char="•"/>
            </a:pPr>
            <a:r>
              <a:rPr lang="hi-IN" dirty="0"/>
              <a:t>कपड़ा काटते समय सिलाई में दबने वाले कपड़े का विशेष ध्यान रखना चाहिए।</a:t>
            </a:r>
            <a:endParaRPr lang="en-US" dirty="0"/>
          </a:p>
          <a:p>
            <a:pPr marL="342900" indent="-342900" algn="just">
              <a:lnSpc>
                <a:spcPct val="150000"/>
              </a:lnSpc>
              <a:buFont typeface="Arial" pitchFamily="34" charset="0"/>
              <a:buChar char="•"/>
            </a:pPr>
            <a:r>
              <a:rPr lang="hi-IN" dirty="0"/>
              <a:t>वस्त्र काटते समय दाहिने हाथ में कैंची पकड़कर बाएँ हाथ से वस्त्र को दबाते हुए समान गति से कैंची चलाते हुए कपड़ा काटना चाहिए।</a:t>
            </a:r>
            <a:endParaRPr lang="en-US" dirty="0"/>
          </a:p>
          <a:p>
            <a:pPr marL="342900" indent="-342900" algn="just">
              <a:lnSpc>
                <a:spcPct val="150000"/>
              </a:lnSpc>
              <a:buFont typeface="Arial" pitchFamily="34" charset="0"/>
              <a:buChar char="•"/>
            </a:pPr>
            <a:r>
              <a:rPr lang="hi-IN" dirty="0"/>
              <a:t>तीव्र व मध्यम धार वाली कैची का उपयोग करना चाहिए।</a:t>
            </a:r>
            <a:endParaRPr lang="en-US" dirty="0"/>
          </a:p>
          <a:p>
            <a:pPr marL="342900" indent="-342900" algn="just">
              <a:lnSpc>
                <a:spcPct val="150000"/>
              </a:lnSpc>
              <a:buFont typeface="Arial" pitchFamily="34" charset="0"/>
              <a:buChar char="•"/>
            </a:pPr>
            <a:r>
              <a:rPr lang="hi-IN" dirty="0"/>
              <a:t>कपड़ा काटने से पूर्व इस्त्री (प्रेस) कर इसकी सलवटें दूर कर लेनी चाहिए।</a:t>
            </a:r>
            <a:endParaRPr lang="en-US" dirty="0"/>
          </a:p>
        </p:txBody>
      </p:sp>
      <p:sp>
        <p:nvSpPr>
          <p:cNvPr id="3" name="Rectangle 2"/>
          <p:cNvSpPr/>
          <p:nvPr/>
        </p:nvSpPr>
        <p:spPr>
          <a:xfrm>
            <a:off x="1143000" y="228600"/>
            <a:ext cx="6426200" cy="369332"/>
          </a:xfrm>
          <a:prstGeom prst="rect">
            <a:avLst/>
          </a:prstGeom>
        </p:spPr>
        <p:txBody>
          <a:bodyPr wrap="square">
            <a:spAutoFit/>
          </a:bodyPr>
          <a:lstStyle/>
          <a:p>
            <a:r>
              <a:rPr lang="hi-IN" b="1" u="sng" dirty="0"/>
              <a:t>कपड़ा काटते समय निम्नलिखित बातों का ध्यान रखना चाहिए</a:t>
            </a:r>
            <a:endParaRPr lang="en-US" b="1" u="sn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9144000" cy="4693593"/>
          </a:xfrm>
          <a:prstGeom prst="rect">
            <a:avLst/>
          </a:prstGeom>
        </p:spPr>
        <p:txBody>
          <a:bodyPr wrap="square">
            <a:spAutoFit/>
          </a:bodyPr>
          <a:lstStyle/>
          <a:p>
            <a:pPr algn="ctr"/>
            <a:r>
              <a:rPr lang="hi-IN" sz="2000" b="1" u="sng"/>
              <a:t>सिलाई करते समय मुख्य</a:t>
            </a:r>
            <a:r>
              <a:rPr lang="en-US" sz="2000" b="1" u="sng"/>
              <a:t>  </a:t>
            </a:r>
            <a:r>
              <a:rPr lang="hi-IN" sz="2000" b="1" u="sng"/>
              <a:t>निम्नलिखित</a:t>
            </a:r>
            <a:r>
              <a:rPr lang="en-US" sz="2000" b="1" u="sng"/>
              <a:t>  </a:t>
            </a:r>
            <a:r>
              <a:rPr lang="hi-IN" sz="2000" b="1" u="sng"/>
              <a:t>बातों को </a:t>
            </a:r>
            <a:r>
              <a:rPr lang="en-US" sz="2000" b="1" u="sng"/>
              <a:t> </a:t>
            </a:r>
            <a:r>
              <a:rPr lang="hi-IN" sz="2000" b="1" u="sng"/>
              <a:t>ध्यान में रखना </a:t>
            </a:r>
            <a:r>
              <a:rPr lang="en-US" sz="2000" b="1" u="sng"/>
              <a:t>  </a:t>
            </a:r>
            <a:r>
              <a:rPr lang="hi-IN" sz="2000" b="1" u="sng"/>
              <a:t>आवश्यक होता है</a:t>
            </a:r>
            <a:endParaRPr lang="en-US" sz="2000" u="sng"/>
          </a:p>
          <a:p>
            <a:endParaRPr lang="en-US"/>
          </a:p>
          <a:p>
            <a:endParaRPr lang="en-US"/>
          </a:p>
          <a:p>
            <a:pPr>
              <a:lnSpc>
                <a:spcPct val="150000"/>
              </a:lnSpc>
            </a:pPr>
            <a:r>
              <a:rPr lang="en-US"/>
              <a:t>  </a:t>
            </a:r>
            <a:r>
              <a:rPr lang="hi-IN"/>
              <a:t>⦁</a:t>
            </a:r>
            <a:r>
              <a:rPr lang="en-US"/>
              <a:t>             </a:t>
            </a:r>
            <a:r>
              <a:rPr lang="hi-IN"/>
              <a:t>सिलाई करने से पहले हाथ अच्छी तरह से साफ कर लें जिससे कि कपड़ा गन्दा न हो। </a:t>
            </a:r>
            <a:endParaRPr lang="en-US"/>
          </a:p>
          <a:p>
            <a:pPr>
              <a:lnSpc>
                <a:spcPct val="150000"/>
              </a:lnSpc>
            </a:pPr>
            <a:r>
              <a:rPr lang="en-US"/>
              <a:t>  </a:t>
            </a:r>
            <a:r>
              <a:rPr lang="hi-IN"/>
              <a:t>⦁</a:t>
            </a:r>
            <a:r>
              <a:rPr lang="en-US"/>
              <a:t>             </a:t>
            </a:r>
            <a:r>
              <a:rPr lang="hi-IN"/>
              <a:t>सिलाई प्रारम्भ करने से पूर्व सिलाई का सब सामान अपने पास रख लें, ताकि समय </a:t>
            </a:r>
            <a:r>
              <a:rPr lang="en-US"/>
              <a:t>	</a:t>
            </a:r>
            <a:r>
              <a:rPr lang="hi-IN"/>
              <a:t>की बचत</a:t>
            </a:r>
            <a:r>
              <a:rPr lang="en-US"/>
              <a:t>  </a:t>
            </a:r>
            <a:r>
              <a:rPr lang="hi-IN"/>
              <a:t>हो और</a:t>
            </a:r>
            <a:r>
              <a:rPr lang="en-US"/>
              <a:t> </a:t>
            </a:r>
            <a:r>
              <a:rPr lang="hi-IN"/>
              <a:t>असुविधा भी </a:t>
            </a:r>
            <a:r>
              <a:rPr lang="en-US"/>
              <a:t>   </a:t>
            </a:r>
            <a:r>
              <a:rPr lang="hi-IN"/>
              <a:t>न हो।</a:t>
            </a:r>
            <a:endParaRPr lang="en-US"/>
          </a:p>
          <a:p>
            <a:pPr>
              <a:lnSpc>
                <a:spcPct val="150000"/>
              </a:lnSpc>
            </a:pPr>
            <a:r>
              <a:rPr lang="en-US"/>
              <a:t>  </a:t>
            </a:r>
            <a:r>
              <a:rPr lang="hi-IN"/>
              <a:t>⦁</a:t>
            </a:r>
            <a:r>
              <a:rPr lang="en-US"/>
              <a:t> </a:t>
            </a:r>
            <a:r>
              <a:rPr lang="hi-IN"/>
              <a:t>    </a:t>
            </a:r>
            <a:r>
              <a:rPr lang="en-US"/>
              <a:t>   </a:t>
            </a:r>
            <a:r>
              <a:rPr lang="hi-IN"/>
              <a:t>सिलाई आँख के बहुत पास लाकर नहीं करनी चाहिए, एक निश्चित दूरी अवश्य रखनी </a:t>
            </a:r>
            <a:r>
              <a:rPr lang="en-US"/>
              <a:t>	</a:t>
            </a:r>
            <a:r>
              <a:rPr lang="hi-IN"/>
              <a:t>चाहिए।</a:t>
            </a:r>
            <a:endParaRPr lang="en-US"/>
          </a:p>
          <a:p>
            <a:pPr>
              <a:lnSpc>
                <a:spcPct val="150000"/>
              </a:lnSpc>
            </a:pPr>
            <a:r>
              <a:rPr lang="hi-IN"/>
              <a:t> ⦁    </a:t>
            </a:r>
            <a:r>
              <a:rPr lang="en-US"/>
              <a:t>    </a:t>
            </a:r>
            <a:r>
              <a:rPr lang="hi-IN"/>
              <a:t>सिलाई कार्य करने के स्थान पर पर्याप्त प्रकाश होना चाहिए।</a:t>
            </a:r>
            <a:endParaRPr lang="en-US"/>
          </a:p>
          <a:p>
            <a:pPr>
              <a:lnSpc>
                <a:spcPct val="150000"/>
              </a:lnSpc>
            </a:pPr>
            <a:r>
              <a:rPr lang="hi-IN"/>
              <a:t> ⦁    </a:t>
            </a:r>
            <a:r>
              <a:rPr lang="en-US"/>
              <a:t>    </a:t>
            </a:r>
            <a:r>
              <a:rPr lang="hi-IN"/>
              <a:t>सिलाई करने में कपड़े के अनुसार मोटी या पतली सूइयों को प्रयोग करना चाहिए।</a:t>
            </a:r>
            <a:endParaRPr lang="en-US"/>
          </a:p>
          <a:p>
            <a:pPr>
              <a:lnSpc>
                <a:spcPct val="150000"/>
              </a:lnSpc>
            </a:pPr>
            <a:r>
              <a:rPr lang="hi-IN"/>
              <a:t> ⦁    </a:t>
            </a:r>
            <a:r>
              <a:rPr lang="en-US"/>
              <a:t>    </a:t>
            </a:r>
            <a:r>
              <a:rPr lang="hi-IN"/>
              <a:t>सूई को कभी भी मुंह में नहीं रखना चाहिए।</a:t>
            </a:r>
            <a:endParaRPr lang="en-US"/>
          </a:p>
          <a:p>
            <a:pPr>
              <a:lnSpc>
                <a:spcPct val="150000"/>
              </a:lnSpc>
            </a:pPr>
            <a:r>
              <a:rPr lang="hi-IN"/>
              <a:t> ⦁    </a:t>
            </a:r>
            <a:r>
              <a:rPr lang="en-US"/>
              <a:t>   </a:t>
            </a:r>
            <a:r>
              <a:rPr lang="hi-IN"/>
              <a:t>सूई को खोने से बचाने के लिए उसमें सदैव धागा पिरोकर ही रखना चाहिए।</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13" y="0"/>
            <a:ext cx="2707985" cy="369332"/>
          </a:xfrm>
          <a:prstGeom prst="rect">
            <a:avLst/>
          </a:prstGeom>
        </p:spPr>
        <p:txBody>
          <a:bodyPr wrap="none">
            <a:spAutoFit/>
          </a:bodyPr>
          <a:lstStyle/>
          <a:p>
            <a:r>
              <a:rPr lang="en-US" b="1" u="sng"/>
              <a:t>Basic Hand stitch &amp; Trimes</a:t>
            </a:r>
          </a:p>
        </p:txBody>
      </p:sp>
      <p:sp>
        <p:nvSpPr>
          <p:cNvPr id="3" name="Rectangle 2"/>
          <p:cNvSpPr/>
          <p:nvPr/>
        </p:nvSpPr>
        <p:spPr>
          <a:xfrm>
            <a:off x="0" y="1219226"/>
            <a:ext cx="4572000" cy="3000821"/>
          </a:xfrm>
          <a:prstGeom prst="rect">
            <a:avLst/>
          </a:prstGeom>
        </p:spPr>
        <p:txBody>
          <a:bodyPr>
            <a:spAutoFit/>
          </a:bodyPr>
          <a:lstStyle/>
          <a:p>
            <a:pPr>
              <a:lnSpc>
                <a:spcPct val="150000"/>
              </a:lnSpc>
            </a:pPr>
            <a:endParaRPr lang="en-US" b="1"/>
          </a:p>
          <a:p>
            <a:pPr>
              <a:lnSpc>
                <a:spcPct val="150000"/>
              </a:lnSpc>
            </a:pPr>
            <a:endParaRPr lang="en-US" b="1"/>
          </a:p>
          <a:p>
            <a:pPr>
              <a:lnSpc>
                <a:spcPct val="150000"/>
              </a:lnSpc>
            </a:pPr>
            <a:endParaRPr lang="en-US" b="1"/>
          </a:p>
          <a:p>
            <a:pPr>
              <a:lnSpc>
                <a:spcPct val="150000"/>
              </a:lnSpc>
            </a:pPr>
            <a:endParaRPr lang="en-US" b="1"/>
          </a:p>
          <a:p>
            <a:pPr>
              <a:lnSpc>
                <a:spcPct val="150000"/>
              </a:lnSpc>
            </a:pPr>
            <a:endParaRPr lang="en-US" b="1"/>
          </a:p>
          <a:p>
            <a:pPr>
              <a:lnSpc>
                <a:spcPct val="150000"/>
              </a:lnSpc>
            </a:pPr>
            <a:endParaRPr lang="en-US" b="1"/>
          </a:p>
          <a:p>
            <a:pPr>
              <a:lnSpc>
                <a:spcPct val="150000"/>
              </a:lnSpc>
            </a:pPr>
            <a:endParaRPr lang="en-US" b="1"/>
          </a:p>
        </p:txBody>
      </p:sp>
      <p:pic>
        <p:nvPicPr>
          <p:cNvPr id="68610" name="Picture 2" descr="सम कच्चा टाँका ॥ Kaccha tanka॥ simple stitches. Different types of stitches  🧵 - YouTube"/>
          <p:cNvPicPr>
            <a:picLocks noChangeAspect="1" noChangeArrowheads="1"/>
          </p:cNvPicPr>
          <p:nvPr/>
        </p:nvPicPr>
        <p:blipFill>
          <a:blip r:embed="rId2"/>
          <a:srcRect t="13725" b="13726"/>
          <a:stretch>
            <a:fillRect/>
          </a:stretch>
        </p:blipFill>
        <p:spPr bwMode="auto">
          <a:xfrm>
            <a:off x="152400" y="533400"/>
            <a:ext cx="4495800" cy="2819400"/>
          </a:xfrm>
          <a:prstGeom prst="rect">
            <a:avLst/>
          </a:prstGeom>
          <a:noFill/>
        </p:spPr>
      </p:pic>
      <p:pic>
        <p:nvPicPr>
          <p:cNvPr id="68612" name="Picture 4" descr="https://blog.megannielsen.com/wp-content/uploads/2013/03/hems2.jpg"/>
          <p:cNvPicPr>
            <a:picLocks noChangeAspect="1" noChangeArrowheads="1"/>
          </p:cNvPicPr>
          <p:nvPr/>
        </p:nvPicPr>
        <p:blipFill>
          <a:blip r:embed="rId3"/>
          <a:srcRect b="14865"/>
          <a:stretch>
            <a:fillRect/>
          </a:stretch>
        </p:blipFill>
        <p:spPr bwMode="auto">
          <a:xfrm>
            <a:off x="5029201" y="2438400"/>
            <a:ext cx="3900714" cy="3276600"/>
          </a:xfrm>
          <a:prstGeom prst="rect">
            <a:avLst/>
          </a:prstGeom>
          <a:noFill/>
        </p:spPr>
      </p:pic>
      <p:sp>
        <p:nvSpPr>
          <p:cNvPr id="6" name="Rectangle 5"/>
          <p:cNvSpPr/>
          <p:nvPr/>
        </p:nvSpPr>
        <p:spPr>
          <a:xfrm>
            <a:off x="1295413" y="3429004"/>
            <a:ext cx="1459887" cy="507831"/>
          </a:xfrm>
          <a:prstGeom prst="rect">
            <a:avLst/>
          </a:prstGeom>
        </p:spPr>
        <p:txBody>
          <a:bodyPr wrap="none">
            <a:spAutoFit/>
          </a:bodyPr>
          <a:lstStyle/>
          <a:p>
            <a:pPr>
              <a:lnSpc>
                <a:spcPct val="150000"/>
              </a:lnSpc>
            </a:pPr>
            <a:r>
              <a:rPr lang="en-US" b="1"/>
              <a:t>Kaccha Tanka</a:t>
            </a:r>
          </a:p>
        </p:txBody>
      </p:sp>
      <p:sp>
        <p:nvSpPr>
          <p:cNvPr id="7" name="Rectangle 6"/>
          <p:cNvSpPr/>
          <p:nvPr/>
        </p:nvSpPr>
        <p:spPr>
          <a:xfrm>
            <a:off x="6705613" y="5943600"/>
            <a:ext cx="922047" cy="369332"/>
          </a:xfrm>
          <a:prstGeom prst="rect">
            <a:avLst/>
          </a:prstGeom>
        </p:spPr>
        <p:txBody>
          <a:bodyPr wrap="none">
            <a:spAutoFit/>
          </a:bodyPr>
          <a:lstStyle/>
          <a:p>
            <a:r>
              <a:rPr lang="en-US" b="1"/>
              <a:t>Heming</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descr="How to Sew An Invisible Zipper With A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6" name="AutoShape 4" descr="How to Sew An Invisible Zipper With A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9638" name="Picture 6" descr="How to Sew An Invisible Zipper With A Lining"/>
          <p:cNvPicPr>
            <a:picLocks noChangeAspect="1" noChangeArrowheads="1"/>
          </p:cNvPicPr>
          <p:nvPr/>
        </p:nvPicPr>
        <p:blipFill>
          <a:blip r:embed="rId2"/>
          <a:srcRect/>
          <a:stretch>
            <a:fillRect/>
          </a:stretch>
        </p:blipFill>
        <p:spPr bwMode="auto">
          <a:xfrm>
            <a:off x="4600009" y="2209800"/>
            <a:ext cx="4543993" cy="3838576"/>
          </a:xfrm>
          <a:prstGeom prst="rect">
            <a:avLst/>
          </a:prstGeom>
          <a:noFill/>
        </p:spPr>
      </p:pic>
      <p:pic>
        <p:nvPicPr>
          <p:cNvPr id="69640" name="Picture 8" descr="How to sew an exposed zip - Inseam Studios"/>
          <p:cNvPicPr>
            <a:picLocks noChangeAspect="1" noChangeArrowheads="1"/>
          </p:cNvPicPr>
          <p:nvPr/>
        </p:nvPicPr>
        <p:blipFill>
          <a:blip r:embed="rId3"/>
          <a:srcRect/>
          <a:stretch>
            <a:fillRect/>
          </a:stretch>
        </p:blipFill>
        <p:spPr bwMode="auto">
          <a:xfrm>
            <a:off x="152400" y="304800"/>
            <a:ext cx="4038600" cy="3886200"/>
          </a:xfrm>
          <a:prstGeom prst="rect">
            <a:avLst/>
          </a:prstGeom>
          <a:noFill/>
        </p:spPr>
      </p:pic>
      <p:sp>
        <p:nvSpPr>
          <p:cNvPr id="6" name="Rectangle 5"/>
          <p:cNvSpPr/>
          <p:nvPr/>
        </p:nvSpPr>
        <p:spPr>
          <a:xfrm>
            <a:off x="1752600" y="4343400"/>
            <a:ext cx="1162498" cy="369332"/>
          </a:xfrm>
          <a:prstGeom prst="rect">
            <a:avLst/>
          </a:prstGeom>
        </p:spPr>
        <p:txBody>
          <a:bodyPr wrap="none">
            <a:spAutoFit/>
          </a:bodyPr>
          <a:lstStyle/>
          <a:p>
            <a:r>
              <a:rPr lang="en-US" b="1"/>
              <a:t>Visible Zip</a:t>
            </a:r>
          </a:p>
        </p:txBody>
      </p:sp>
      <p:sp>
        <p:nvSpPr>
          <p:cNvPr id="7" name="Rectangle 6"/>
          <p:cNvSpPr/>
          <p:nvPr/>
        </p:nvSpPr>
        <p:spPr>
          <a:xfrm>
            <a:off x="6324600" y="6248400"/>
            <a:ext cx="1316322" cy="369332"/>
          </a:xfrm>
          <a:prstGeom prst="rect">
            <a:avLst/>
          </a:prstGeom>
        </p:spPr>
        <p:txBody>
          <a:bodyPr wrap="none">
            <a:spAutoFit/>
          </a:bodyPr>
          <a:lstStyle/>
          <a:p>
            <a:r>
              <a:rPr lang="en-US" b="1"/>
              <a:t>Invisible Zip</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hread bar for hooks on blouses"/>
          <p:cNvPicPr>
            <a:picLocks noChangeAspect="1" noChangeArrowheads="1"/>
          </p:cNvPicPr>
          <p:nvPr/>
        </p:nvPicPr>
        <p:blipFill>
          <a:blip r:embed="rId2"/>
          <a:srcRect t="8914" r="12834"/>
          <a:stretch>
            <a:fillRect/>
          </a:stretch>
        </p:blipFill>
        <p:spPr bwMode="auto">
          <a:xfrm>
            <a:off x="3" y="2590826"/>
            <a:ext cx="4657725" cy="3648075"/>
          </a:xfrm>
          <a:prstGeom prst="rect">
            <a:avLst/>
          </a:prstGeom>
          <a:noFill/>
        </p:spPr>
      </p:pic>
      <p:sp>
        <p:nvSpPr>
          <p:cNvPr id="3" name="Rectangle 2"/>
          <p:cNvSpPr/>
          <p:nvPr/>
        </p:nvSpPr>
        <p:spPr>
          <a:xfrm>
            <a:off x="2133604" y="6248400"/>
            <a:ext cx="512769" cy="369332"/>
          </a:xfrm>
          <a:prstGeom prst="rect">
            <a:avLst/>
          </a:prstGeom>
        </p:spPr>
        <p:txBody>
          <a:bodyPr wrap="none">
            <a:spAutoFit/>
          </a:bodyPr>
          <a:lstStyle/>
          <a:p>
            <a:r>
              <a:rPr lang="en-US" b="1"/>
              <a:t>Eye</a:t>
            </a:r>
          </a:p>
        </p:txBody>
      </p:sp>
      <p:pic>
        <p:nvPicPr>
          <p:cNvPr id="70660" name="Picture 4" descr="hook and eye closures sewn with small stitches"/>
          <p:cNvPicPr>
            <a:picLocks noChangeAspect="1" noChangeArrowheads="1"/>
          </p:cNvPicPr>
          <p:nvPr/>
        </p:nvPicPr>
        <p:blipFill>
          <a:blip r:embed="rId3"/>
          <a:srcRect/>
          <a:stretch>
            <a:fillRect/>
          </a:stretch>
        </p:blipFill>
        <p:spPr bwMode="auto">
          <a:xfrm>
            <a:off x="4848016" y="0"/>
            <a:ext cx="4295984" cy="3276600"/>
          </a:xfrm>
          <a:prstGeom prst="rect">
            <a:avLst/>
          </a:prstGeom>
          <a:noFill/>
        </p:spPr>
      </p:pic>
      <p:sp>
        <p:nvSpPr>
          <p:cNvPr id="5" name="Rectangle 4"/>
          <p:cNvSpPr/>
          <p:nvPr/>
        </p:nvSpPr>
        <p:spPr>
          <a:xfrm>
            <a:off x="6858013" y="3657600"/>
            <a:ext cx="688009" cy="369332"/>
          </a:xfrm>
          <a:prstGeom prst="rect">
            <a:avLst/>
          </a:prstGeom>
        </p:spPr>
        <p:txBody>
          <a:bodyPr wrap="none">
            <a:spAutoFit/>
          </a:bodyPr>
          <a:lstStyle/>
          <a:p>
            <a:r>
              <a:rPr lang="en-US" b="1"/>
              <a:t>Hook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descr="How to Make a Buttonhole - Makers Nook"/>
          <p:cNvPicPr>
            <a:picLocks noChangeAspect="1" noChangeArrowheads="1"/>
          </p:cNvPicPr>
          <p:nvPr/>
        </p:nvPicPr>
        <p:blipFill>
          <a:blip r:embed="rId2"/>
          <a:srcRect l="10417" r="11458" b="5000"/>
          <a:stretch>
            <a:fillRect/>
          </a:stretch>
        </p:blipFill>
        <p:spPr bwMode="auto">
          <a:xfrm>
            <a:off x="4932949" y="2819400"/>
            <a:ext cx="4211053" cy="3200400"/>
          </a:xfrm>
          <a:prstGeom prst="rect">
            <a:avLst/>
          </a:prstGeom>
          <a:noFill/>
        </p:spPr>
      </p:pic>
      <p:sp>
        <p:nvSpPr>
          <p:cNvPr id="5" name="Rectangle 4"/>
          <p:cNvSpPr/>
          <p:nvPr/>
        </p:nvSpPr>
        <p:spPr>
          <a:xfrm>
            <a:off x="6477000" y="6096000"/>
            <a:ext cx="1258550" cy="369332"/>
          </a:xfrm>
          <a:prstGeom prst="rect">
            <a:avLst/>
          </a:prstGeom>
        </p:spPr>
        <p:txBody>
          <a:bodyPr wrap="square">
            <a:spAutoFit/>
          </a:bodyPr>
          <a:lstStyle/>
          <a:p>
            <a:r>
              <a:rPr lang="en-US" b="1"/>
              <a:t>Buttonhole</a:t>
            </a:r>
          </a:p>
        </p:txBody>
      </p:sp>
      <p:pic>
        <p:nvPicPr>
          <p:cNvPr id="71688" name="Picture 8" descr="Round Plain White Plastic Shirt Button, Size/Dimension: (Diameter)4mm at Rs  1/piece in Ludhiana"/>
          <p:cNvPicPr>
            <a:picLocks noChangeAspect="1" noChangeArrowheads="1"/>
          </p:cNvPicPr>
          <p:nvPr/>
        </p:nvPicPr>
        <p:blipFill>
          <a:blip r:embed="rId3"/>
          <a:srcRect/>
          <a:stretch>
            <a:fillRect/>
          </a:stretch>
        </p:blipFill>
        <p:spPr bwMode="auto">
          <a:xfrm>
            <a:off x="0" y="0"/>
            <a:ext cx="4762500" cy="3505200"/>
          </a:xfrm>
          <a:prstGeom prst="rect">
            <a:avLst/>
          </a:prstGeom>
          <a:noFill/>
        </p:spPr>
      </p:pic>
      <p:sp>
        <p:nvSpPr>
          <p:cNvPr id="7" name="Rectangle 6"/>
          <p:cNvSpPr/>
          <p:nvPr/>
        </p:nvSpPr>
        <p:spPr>
          <a:xfrm>
            <a:off x="609601" y="3657600"/>
            <a:ext cx="990600" cy="369332"/>
          </a:xfrm>
          <a:prstGeom prst="rect">
            <a:avLst/>
          </a:prstGeom>
        </p:spPr>
        <p:txBody>
          <a:bodyPr wrap="square">
            <a:spAutoFit/>
          </a:bodyPr>
          <a:lstStyle/>
          <a:p>
            <a:r>
              <a:rPr lang="en-US" b="1"/>
              <a:t>Button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attach underground piping on kurti neck/only 5 mints😊🔥🔥dori piping"/>
          <p:cNvPicPr>
            <a:picLocks noChangeAspect="1" noChangeArrowheads="1"/>
          </p:cNvPicPr>
          <p:nvPr/>
        </p:nvPicPr>
        <p:blipFill>
          <a:blip r:embed="rId2"/>
          <a:srcRect t="3819" r="5797"/>
          <a:stretch>
            <a:fillRect/>
          </a:stretch>
        </p:blipFill>
        <p:spPr bwMode="auto">
          <a:xfrm flipH="1">
            <a:off x="1600200" y="533400"/>
            <a:ext cx="5899353" cy="4572000"/>
          </a:xfrm>
          <a:prstGeom prst="rect">
            <a:avLst/>
          </a:prstGeom>
          <a:noFill/>
        </p:spPr>
      </p:pic>
      <p:sp>
        <p:nvSpPr>
          <p:cNvPr id="3" name="Rectangle 2"/>
          <p:cNvSpPr/>
          <p:nvPr/>
        </p:nvSpPr>
        <p:spPr>
          <a:xfrm>
            <a:off x="3733813" y="5334000"/>
            <a:ext cx="829073" cy="369332"/>
          </a:xfrm>
          <a:prstGeom prst="rect">
            <a:avLst/>
          </a:prstGeom>
        </p:spPr>
        <p:txBody>
          <a:bodyPr wrap="none">
            <a:spAutoFit/>
          </a:bodyPr>
          <a:lstStyle/>
          <a:p>
            <a:r>
              <a:rPr lang="en-US"/>
              <a:t> </a:t>
            </a:r>
            <a:r>
              <a:rPr lang="en-US" b="1"/>
              <a:t>Piping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16" y="0"/>
            <a:ext cx="2906501" cy="369332"/>
          </a:xfrm>
          <a:prstGeom prst="rect">
            <a:avLst/>
          </a:prstGeom>
        </p:spPr>
        <p:txBody>
          <a:bodyPr wrap="none">
            <a:spAutoFit/>
          </a:bodyPr>
          <a:lstStyle/>
          <a:p>
            <a:r>
              <a:rPr lang="en-US" b="1"/>
              <a:t>Chapter - 4: Garment Details</a:t>
            </a:r>
            <a:endParaRPr lang="en-US"/>
          </a:p>
        </p:txBody>
      </p:sp>
      <p:sp>
        <p:nvSpPr>
          <p:cNvPr id="3" name="Rectangle 2"/>
          <p:cNvSpPr/>
          <p:nvPr/>
        </p:nvSpPr>
        <p:spPr>
          <a:xfrm>
            <a:off x="0" y="533400"/>
            <a:ext cx="4085542" cy="369332"/>
          </a:xfrm>
          <a:prstGeom prst="rect">
            <a:avLst/>
          </a:prstGeom>
        </p:spPr>
        <p:txBody>
          <a:bodyPr wrap="none">
            <a:spAutoFit/>
          </a:bodyPr>
          <a:lstStyle/>
          <a:p>
            <a:r>
              <a:rPr lang="en-US" b="1"/>
              <a:t>Types of Darts, Pleats, Gathers and Tucks</a:t>
            </a:r>
            <a:endParaRPr lang="en-US"/>
          </a:p>
        </p:txBody>
      </p:sp>
      <p:sp>
        <p:nvSpPr>
          <p:cNvPr id="4" name="Rectangle 3"/>
          <p:cNvSpPr/>
          <p:nvPr/>
        </p:nvSpPr>
        <p:spPr>
          <a:xfrm>
            <a:off x="152404" y="1066800"/>
            <a:ext cx="768159" cy="369332"/>
          </a:xfrm>
          <a:prstGeom prst="rect">
            <a:avLst/>
          </a:prstGeom>
        </p:spPr>
        <p:txBody>
          <a:bodyPr wrap="none">
            <a:spAutoFit/>
          </a:bodyPr>
          <a:lstStyle/>
          <a:p>
            <a:r>
              <a:rPr lang="en-US" b="1" u="sng"/>
              <a:t>Darts-</a:t>
            </a:r>
            <a:endParaRPr lang="en-US" u="sng"/>
          </a:p>
        </p:txBody>
      </p:sp>
      <p:sp>
        <p:nvSpPr>
          <p:cNvPr id="5" name="Rectangle 4"/>
          <p:cNvSpPr/>
          <p:nvPr/>
        </p:nvSpPr>
        <p:spPr>
          <a:xfrm>
            <a:off x="152400" y="1447800"/>
            <a:ext cx="8991600" cy="3970318"/>
          </a:xfrm>
          <a:prstGeom prst="rect">
            <a:avLst/>
          </a:prstGeom>
        </p:spPr>
        <p:txBody>
          <a:bodyPr wrap="square">
            <a:spAutoFit/>
          </a:bodyPr>
          <a:lstStyle/>
          <a:p>
            <a:pPr algn="just">
              <a:lnSpc>
                <a:spcPct val="200000"/>
              </a:lnSpc>
            </a:pPr>
            <a:r>
              <a:rPr lang="hi-IN"/>
              <a:t>डार्ट पैटर्न का लचीला और रचनात्मक हिस्सा है। डार्ट के पैरों के बीच की जगह का इस्तेमाल</a:t>
            </a:r>
            <a:r>
              <a:rPr lang="en-US"/>
              <a:t> </a:t>
            </a:r>
            <a:r>
              <a:rPr lang="hi-IN"/>
              <a:t>कई तरह के रचनात्मक तरीकों से उपयोग किया जाता है कपड़े को मोड़कर एक साथ सिल दिया जाता है ताकि अतिरिक्त कपड़ा हटाया जा सके और एक त्रि-आयामी आकार बनाया जा सके। डार्ट्स का उपयोग पैटर्न के भीतर ही डार्ट्स को बदलकर और अनुकूलित करके परिधान को अधिक व्यक्तिगत फिट बनाने के लिए भी किया जा सकता है। और इसका इस्तेमाल केवल डिजाइनर की कल्पना तक ही सीमित है।डार्ट का नाम उस लाइन के नाम पर रखा गया है जिस पर वे बनते हैं।</a:t>
            </a:r>
            <a:r>
              <a:rPr lang="en-US"/>
              <a:t> </a:t>
            </a:r>
            <a:r>
              <a:rPr lang="hi-IN"/>
              <a:t>गारमेंट में डार्ट्स के प्रकार</a:t>
            </a:r>
            <a:r>
              <a:rPr lang="en-US"/>
              <a:t>-</a:t>
            </a:r>
          </a:p>
        </p:txBody>
      </p:sp>
      <p:sp>
        <p:nvSpPr>
          <p:cNvPr id="3074" name="AutoShape 2" descr="Different Types of Darts in Se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7818"/>
            <a:ext cx="9144000" cy="6324808"/>
          </a:xfrm>
          <a:prstGeom prst="rect">
            <a:avLst/>
          </a:prstGeom>
        </p:spPr>
        <p:txBody>
          <a:bodyPr wrap="square">
            <a:spAutoFit/>
          </a:bodyPr>
          <a:lstStyle/>
          <a:p>
            <a:pPr algn="just">
              <a:lnSpc>
                <a:spcPct val="150000"/>
              </a:lnSpc>
            </a:pPr>
            <a:r>
              <a:rPr lang="hi-IN"/>
              <a:t>मानव रूप जटिल ज्यामितीय आकृतियों का मिश्रण है और पैटर्न निर्माण में समस्याएँ प्रस्तुत करता है। किसी भी पैटर्न बनाने की विधि की सटीकता काफी हद तक प्रासंगिक और सही मापों पर निर्भर करती है। परीक्षण और त्रुटि से पैटर्न बनाना सीखना कान से संगीत बजाना सीखने जैसा है। पैटर्न बनाने को आगे दो उप-शीर्षकों में विभाजित किया जा सकता है, अर्थात् शरीर या पोशाक के आकार को सही और सटीक रूप से मापना और उन तकनीकों का ज्ञान जिसके साथ इन मापों को एक अच्छा पैटर्न प्राप्त करने के लिए लागू किया जाता है। पैटर्न बनाना एक जटिल कार्य है क्योंकि कोई भी दो मनुष्य समान नहीं होते हैं। पैटर्न निर्माताओं ने आम तौर पर एक आदर्श प्रणाली खोजने की कोशिश की है और यह महसूस नहीं किया है कि एक विधि द्वारा निर्धारित प्रणाली अन्य मानव आकृतियों की जरूरतों को पूरी तरह से संतुष्ट नहीं कर सकती है। आनुपातिक प्रणालियाँ इस सिद्धांत पर काम करती हैं कि पूरे शरीर की लंबाई को आठ सिरों में विभाजित किया जाता है और परिधि माप एक दूसरे के अनुपात में होते हैं। दूसरी ओर आनुपातिक प्रणालियाँ अविश्वसनीय या गलत मापों की समस्या का एक तैयार समाधान पेश करती हैं। पैटर्न बनाने की प्रणालियाँ काफी हद तक अपने समय की स्वीकृत शैली पर निर्भर और प्रभावित होती हैं। सीम प्लेसमेंट और दमन एक ड्राफ्ट का एक अभिन्न अंग है जो परिधान संतुलन को परेशान किए बिना डिजाइन में बदलाव की अनुमति नहीं देता है।</a:t>
            </a:r>
            <a:endParaRPr lang="en-US"/>
          </a:p>
        </p:txBody>
      </p:sp>
      <p:sp>
        <p:nvSpPr>
          <p:cNvPr id="3" name="Rectangle 2"/>
          <p:cNvSpPr/>
          <p:nvPr/>
        </p:nvSpPr>
        <p:spPr>
          <a:xfrm>
            <a:off x="2438400" y="152400"/>
            <a:ext cx="3156570" cy="369332"/>
          </a:xfrm>
          <a:prstGeom prst="rect">
            <a:avLst/>
          </a:prstGeom>
        </p:spPr>
        <p:txBody>
          <a:bodyPr wrap="none">
            <a:spAutoFit/>
          </a:bodyPr>
          <a:lstStyle/>
          <a:p>
            <a:r>
              <a:rPr lang="en-US" b="1" u="sng"/>
              <a:t>Introduction to Pattern Making</a:t>
            </a:r>
            <a:endParaRPr lang="en-US" u="sng"/>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3886200" cy="369332"/>
          </a:xfrm>
          <a:prstGeom prst="rect">
            <a:avLst/>
          </a:prstGeom>
        </p:spPr>
        <p:txBody>
          <a:bodyPr wrap="square">
            <a:spAutoFit/>
          </a:bodyPr>
          <a:lstStyle/>
          <a:p>
            <a:r>
              <a:rPr lang="en-US"/>
              <a:t>1. Single-Pointed Dart or Standard Dart</a:t>
            </a:r>
          </a:p>
        </p:txBody>
      </p:sp>
      <p:sp>
        <p:nvSpPr>
          <p:cNvPr id="3" name="Rectangle 2"/>
          <p:cNvSpPr/>
          <p:nvPr/>
        </p:nvSpPr>
        <p:spPr>
          <a:xfrm>
            <a:off x="13" y="838200"/>
            <a:ext cx="1376339" cy="369332"/>
          </a:xfrm>
          <a:prstGeom prst="rect">
            <a:avLst/>
          </a:prstGeom>
        </p:spPr>
        <p:txBody>
          <a:bodyPr wrap="none">
            <a:spAutoFit/>
          </a:bodyPr>
          <a:lstStyle/>
          <a:p>
            <a:r>
              <a:rPr lang="en-US"/>
              <a:t>2. Bust Darts</a:t>
            </a:r>
          </a:p>
        </p:txBody>
      </p:sp>
      <p:sp>
        <p:nvSpPr>
          <p:cNvPr id="4" name="Rectangle 3"/>
          <p:cNvSpPr/>
          <p:nvPr/>
        </p:nvSpPr>
        <p:spPr>
          <a:xfrm>
            <a:off x="0" y="1295400"/>
            <a:ext cx="1490152" cy="369332"/>
          </a:xfrm>
          <a:prstGeom prst="rect">
            <a:avLst/>
          </a:prstGeom>
        </p:spPr>
        <p:txBody>
          <a:bodyPr wrap="none">
            <a:spAutoFit/>
          </a:bodyPr>
          <a:lstStyle/>
          <a:p>
            <a:r>
              <a:rPr lang="en-US"/>
              <a:t>3. Waist Darts</a:t>
            </a:r>
          </a:p>
        </p:txBody>
      </p:sp>
      <p:sp>
        <p:nvSpPr>
          <p:cNvPr id="5" name="Rectangle 4"/>
          <p:cNvSpPr/>
          <p:nvPr/>
        </p:nvSpPr>
        <p:spPr>
          <a:xfrm>
            <a:off x="13" y="1676400"/>
            <a:ext cx="1605119" cy="369332"/>
          </a:xfrm>
          <a:prstGeom prst="rect">
            <a:avLst/>
          </a:prstGeom>
        </p:spPr>
        <p:txBody>
          <a:bodyPr wrap="none">
            <a:spAutoFit/>
          </a:bodyPr>
          <a:lstStyle/>
          <a:p>
            <a:r>
              <a:rPr lang="en-US"/>
              <a:t>4. French Darts</a:t>
            </a:r>
          </a:p>
        </p:txBody>
      </p:sp>
      <p:sp>
        <p:nvSpPr>
          <p:cNvPr id="6" name="Rectangle 5"/>
          <p:cNvSpPr/>
          <p:nvPr/>
        </p:nvSpPr>
        <p:spPr>
          <a:xfrm>
            <a:off x="0" y="2057400"/>
            <a:ext cx="2432076" cy="369332"/>
          </a:xfrm>
          <a:prstGeom prst="rect">
            <a:avLst/>
          </a:prstGeom>
        </p:spPr>
        <p:txBody>
          <a:bodyPr wrap="none">
            <a:spAutoFit/>
          </a:bodyPr>
          <a:lstStyle/>
          <a:p>
            <a:r>
              <a:rPr lang="en-US"/>
              <a:t>5. Middle Shoulder Dart</a:t>
            </a:r>
          </a:p>
        </p:txBody>
      </p:sp>
      <p:sp>
        <p:nvSpPr>
          <p:cNvPr id="7" name="Rectangle 6"/>
          <p:cNvSpPr/>
          <p:nvPr/>
        </p:nvSpPr>
        <p:spPr>
          <a:xfrm>
            <a:off x="16" y="2514600"/>
            <a:ext cx="2074607" cy="369332"/>
          </a:xfrm>
          <a:prstGeom prst="rect">
            <a:avLst/>
          </a:prstGeom>
        </p:spPr>
        <p:txBody>
          <a:bodyPr wrap="none">
            <a:spAutoFit/>
          </a:bodyPr>
          <a:lstStyle/>
          <a:p>
            <a:r>
              <a:rPr lang="en-US"/>
              <a:t>6. Shoulder-Tip Dart</a:t>
            </a:r>
          </a:p>
        </p:txBody>
      </p:sp>
      <p:sp>
        <p:nvSpPr>
          <p:cNvPr id="8" name="Rectangle 7"/>
          <p:cNvSpPr/>
          <p:nvPr/>
        </p:nvSpPr>
        <p:spPr>
          <a:xfrm>
            <a:off x="0" y="2971800"/>
            <a:ext cx="1784463" cy="369332"/>
          </a:xfrm>
          <a:prstGeom prst="rect">
            <a:avLst/>
          </a:prstGeom>
        </p:spPr>
        <p:txBody>
          <a:bodyPr wrap="none">
            <a:spAutoFit/>
          </a:bodyPr>
          <a:lstStyle/>
          <a:p>
            <a:r>
              <a:rPr lang="en-US"/>
              <a:t>7. Mid-Neck Dart</a:t>
            </a:r>
          </a:p>
        </p:txBody>
      </p:sp>
      <p:sp>
        <p:nvSpPr>
          <p:cNvPr id="9" name="Rectangle 8"/>
          <p:cNvSpPr/>
          <p:nvPr/>
        </p:nvSpPr>
        <p:spPr>
          <a:xfrm>
            <a:off x="13" y="3352800"/>
            <a:ext cx="2594749" cy="369332"/>
          </a:xfrm>
          <a:prstGeom prst="rect">
            <a:avLst/>
          </a:prstGeom>
        </p:spPr>
        <p:txBody>
          <a:bodyPr wrap="none">
            <a:spAutoFit/>
          </a:bodyPr>
          <a:lstStyle/>
          <a:p>
            <a:r>
              <a:rPr lang="en-US"/>
              <a:t>8. Center-Front Neck Dart</a:t>
            </a:r>
          </a:p>
        </p:txBody>
      </p:sp>
      <p:sp>
        <p:nvSpPr>
          <p:cNvPr id="10" name="Rectangle 9"/>
          <p:cNvSpPr/>
          <p:nvPr/>
        </p:nvSpPr>
        <p:spPr>
          <a:xfrm>
            <a:off x="13" y="3886200"/>
            <a:ext cx="2539285" cy="369332"/>
          </a:xfrm>
          <a:prstGeom prst="rect">
            <a:avLst/>
          </a:prstGeom>
        </p:spPr>
        <p:txBody>
          <a:bodyPr wrap="none">
            <a:spAutoFit/>
          </a:bodyPr>
          <a:lstStyle/>
          <a:p>
            <a:r>
              <a:rPr lang="en-US"/>
              <a:t>9. Center-Front Bust Dart</a:t>
            </a:r>
          </a:p>
        </p:txBody>
      </p:sp>
      <p:sp>
        <p:nvSpPr>
          <p:cNvPr id="11" name="Rectangle 10"/>
          <p:cNvSpPr/>
          <p:nvPr/>
        </p:nvSpPr>
        <p:spPr>
          <a:xfrm>
            <a:off x="0" y="4343400"/>
            <a:ext cx="3733800" cy="369332"/>
          </a:xfrm>
          <a:prstGeom prst="rect">
            <a:avLst/>
          </a:prstGeom>
        </p:spPr>
        <p:txBody>
          <a:bodyPr wrap="square">
            <a:spAutoFit/>
          </a:bodyPr>
          <a:lstStyle/>
          <a:p>
            <a:r>
              <a:rPr lang="en-US"/>
              <a:t>10. Center-Front Waist Dart</a:t>
            </a:r>
          </a:p>
        </p:txBody>
      </p:sp>
      <p:sp>
        <p:nvSpPr>
          <p:cNvPr id="12" name="Rectangle 11"/>
          <p:cNvSpPr/>
          <p:nvPr/>
        </p:nvSpPr>
        <p:spPr>
          <a:xfrm>
            <a:off x="4" y="4800600"/>
            <a:ext cx="2244525" cy="369332"/>
          </a:xfrm>
          <a:prstGeom prst="rect">
            <a:avLst/>
          </a:prstGeom>
        </p:spPr>
        <p:txBody>
          <a:bodyPr wrap="none">
            <a:spAutoFit/>
          </a:bodyPr>
          <a:lstStyle/>
          <a:p>
            <a:r>
              <a:rPr lang="en-US"/>
              <a:t>11. Mid-Armhole Dart</a:t>
            </a:r>
          </a:p>
        </p:txBody>
      </p:sp>
      <p:sp>
        <p:nvSpPr>
          <p:cNvPr id="13" name="Rectangle 12"/>
          <p:cNvSpPr/>
          <p:nvPr/>
        </p:nvSpPr>
        <p:spPr>
          <a:xfrm>
            <a:off x="13" y="5257800"/>
            <a:ext cx="1565557" cy="369332"/>
          </a:xfrm>
          <a:prstGeom prst="rect">
            <a:avLst/>
          </a:prstGeom>
        </p:spPr>
        <p:txBody>
          <a:bodyPr wrap="none">
            <a:spAutoFit/>
          </a:bodyPr>
          <a:lstStyle/>
          <a:p>
            <a:r>
              <a:rPr lang="en-US"/>
              <a:t>12. Elbow Dart</a:t>
            </a:r>
          </a:p>
        </p:txBody>
      </p:sp>
      <p:sp>
        <p:nvSpPr>
          <p:cNvPr id="14" name="Rectangle 13"/>
          <p:cNvSpPr/>
          <p:nvPr/>
        </p:nvSpPr>
        <p:spPr>
          <a:xfrm>
            <a:off x="0" y="5638800"/>
            <a:ext cx="1659300" cy="369332"/>
          </a:xfrm>
          <a:prstGeom prst="rect">
            <a:avLst/>
          </a:prstGeom>
        </p:spPr>
        <p:txBody>
          <a:bodyPr wrap="none">
            <a:spAutoFit/>
          </a:bodyPr>
          <a:lstStyle/>
          <a:p>
            <a:r>
              <a:rPr lang="en-US"/>
              <a:t>13. Curved Dart</a:t>
            </a:r>
          </a:p>
        </p:txBody>
      </p:sp>
      <p:sp>
        <p:nvSpPr>
          <p:cNvPr id="15" name="Rectangle 14"/>
          <p:cNvSpPr/>
          <p:nvPr/>
        </p:nvSpPr>
        <p:spPr>
          <a:xfrm>
            <a:off x="13" y="6096000"/>
            <a:ext cx="2531847" cy="369332"/>
          </a:xfrm>
          <a:prstGeom prst="rect">
            <a:avLst/>
          </a:prstGeom>
        </p:spPr>
        <p:txBody>
          <a:bodyPr wrap="none">
            <a:spAutoFit/>
          </a:bodyPr>
          <a:lstStyle/>
          <a:p>
            <a:r>
              <a:rPr lang="en-US"/>
              <a:t>14. Double Pointed Darts</a:t>
            </a:r>
          </a:p>
        </p:txBody>
      </p:sp>
      <p:sp>
        <p:nvSpPr>
          <p:cNvPr id="16" name="Rectangle 15"/>
          <p:cNvSpPr/>
          <p:nvPr/>
        </p:nvSpPr>
        <p:spPr>
          <a:xfrm>
            <a:off x="0" y="6488668"/>
            <a:ext cx="1501950" cy="369332"/>
          </a:xfrm>
          <a:prstGeom prst="rect">
            <a:avLst/>
          </a:prstGeom>
        </p:spPr>
        <p:txBody>
          <a:bodyPr wrap="none">
            <a:spAutoFit/>
          </a:bodyPr>
          <a:lstStyle/>
          <a:p>
            <a:r>
              <a:rPr lang="en-US"/>
              <a:t>15. Dart Tucks</a:t>
            </a:r>
          </a:p>
        </p:txBody>
      </p:sp>
      <p:pic>
        <p:nvPicPr>
          <p:cNvPr id="17" name="Picture 6" descr="charting dart location"/>
          <p:cNvPicPr>
            <a:picLocks noChangeAspect="1" noChangeArrowheads="1"/>
          </p:cNvPicPr>
          <p:nvPr/>
        </p:nvPicPr>
        <p:blipFill>
          <a:blip r:embed="rId2"/>
          <a:srcRect/>
          <a:stretch>
            <a:fillRect/>
          </a:stretch>
        </p:blipFill>
        <p:spPr bwMode="auto">
          <a:xfrm>
            <a:off x="2819400" y="838200"/>
            <a:ext cx="6324600" cy="5791200"/>
          </a:xfrm>
          <a:prstGeom prst="rect">
            <a:avLst/>
          </a:prstGeom>
          <a:noFill/>
        </p:spPr>
      </p:pic>
      <p:sp>
        <p:nvSpPr>
          <p:cNvPr id="18" name="Rectangle 17"/>
          <p:cNvSpPr/>
          <p:nvPr/>
        </p:nvSpPr>
        <p:spPr>
          <a:xfrm>
            <a:off x="0" y="0"/>
            <a:ext cx="3120854" cy="369332"/>
          </a:xfrm>
          <a:prstGeom prst="rect">
            <a:avLst/>
          </a:prstGeom>
        </p:spPr>
        <p:txBody>
          <a:bodyPr wrap="none">
            <a:spAutoFit/>
          </a:bodyPr>
          <a:lstStyle/>
          <a:p>
            <a:r>
              <a:rPr lang="en-US" b="1" u="sng"/>
              <a:t>Types of darts in the garment:-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3370" cy="369332"/>
          </a:xfrm>
          <a:prstGeom prst="rect">
            <a:avLst/>
          </a:prstGeom>
        </p:spPr>
        <p:txBody>
          <a:bodyPr wrap="none">
            <a:spAutoFit/>
          </a:bodyPr>
          <a:lstStyle/>
          <a:p>
            <a:r>
              <a:rPr lang="en-US" b="1" u="sng"/>
              <a:t>Pleats-</a:t>
            </a:r>
            <a:endParaRPr lang="en-US" u="sng"/>
          </a:p>
        </p:txBody>
      </p:sp>
      <p:sp>
        <p:nvSpPr>
          <p:cNvPr id="3" name="Rectangle 2"/>
          <p:cNvSpPr/>
          <p:nvPr/>
        </p:nvSpPr>
        <p:spPr>
          <a:xfrm>
            <a:off x="0" y="304814"/>
            <a:ext cx="9144000" cy="3416320"/>
          </a:xfrm>
          <a:prstGeom prst="rect">
            <a:avLst/>
          </a:prstGeom>
        </p:spPr>
        <p:txBody>
          <a:bodyPr wrap="square">
            <a:spAutoFit/>
          </a:bodyPr>
          <a:lstStyle/>
          <a:p>
            <a:pPr>
              <a:lnSpc>
                <a:spcPct val="150000"/>
              </a:lnSpc>
            </a:pPr>
            <a:r>
              <a:rPr lang="hi-IN"/>
              <a:t>प्लीट एक बिना सिला हुआ, मुड़ा हुआ डार्ट होता है जिसे जुड़ने वाली सीमलाइन के साथ सुरक्षित रूप से रखा जाता है। यह कपड़े में एक तह है जो पूर्णता को मुक्त करती है। प्लीट्स का उपयोग स्ट्राइड रूम को बढ़ाने के लिए किया जाता है, या इसे डिज़ाइन के रूप में भी इस्तेमाल किया जा सकता है। प्लीट्स स्कर्ट, चोली, आस्तीन, ड्रेस, जैकेट आदि पर पाए जाते हैं। इन्हें कई तरह से बनाया जाता है। इन्हें मोड़ा जा सकता है और बिना दबाए या दबाया जा सकता है, सिला जा सकता है या बिना सिला जा सकता है। इन्हें समान या असमान अंतराल के साथ एक साथ समूहीकृत किया जा सकता है। प्लीट की गहराई एकल, दोगुनी या तिगुनी हो सकती है। प्लीट्स के प्रकार:</a:t>
            </a:r>
            <a:endParaRPr lang="en-US"/>
          </a:p>
        </p:txBody>
      </p:sp>
      <p:sp>
        <p:nvSpPr>
          <p:cNvPr id="4" name="Rectangle 3"/>
          <p:cNvSpPr/>
          <p:nvPr/>
        </p:nvSpPr>
        <p:spPr>
          <a:xfrm>
            <a:off x="0" y="3581401"/>
            <a:ext cx="9144000" cy="923330"/>
          </a:xfrm>
          <a:prstGeom prst="rect">
            <a:avLst/>
          </a:prstGeom>
        </p:spPr>
        <p:txBody>
          <a:bodyPr wrap="square">
            <a:spAutoFit/>
          </a:bodyPr>
          <a:lstStyle/>
          <a:p>
            <a:pPr>
              <a:lnSpc>
                <a:spcPct val="150000"/>
              </a:lnSpc>
            </a:pPr>
            <a:r>
              <a:rPr lang="hi-IN"/>
              <a:t>चाकू की तरह सिलवटें: सिलवटें एक साथ रखी जाती हैं और एक दिशा में मुड़ी होती हैं।बॉक्स सिलवटें: सिलवटें परिधान के दाईं ओर एक दूसरे से दूर मोड़ी जाती हैं</a:t>
            </a:r>
            <a:endParaRPr lang="en-US"/>
          </a:p>
        </p:txBody>
      </p:sp>
      <p:sp>
        <p:nvSpPr>
          <p:cNvPr id="5" name="Rectangle 4"/>
          <p:cNvSpPr/>
          <p:nvPr/>
        </p:nvSpPr>
        <p:spPr>
          <a:xfrm>
            <a:off x="0" y="4495800"/>
            <a:ext cx="9144000" cy="1754326"/>
          </a:xfrm>
          <a:prstGeom prst="rect">
            <a:avLst/>
          </a:prstGeom>
        </p:spPr>
        <p:txBody>
          <a:bodyPr wrap="square">
            <a:spAutoFit/>
          </a:bodyPr>
          <a:lstStyle/>
          <a:p>
            <a:pPr>
              <a:lnSpc>
                <a:spcPct val="150000"/>
              </a:lnSpc>
            </a:pPr>
            <a:r>
              <a:rPr lang="hi-IN"/>
              <a:t>उलटी प्लीट्स: प्लीट्स को परिधान के दाईं ओर एक दूसरे से मिलने के लिए मोड़ा जाता है।अकॉर्डियन प्लीट्स: प्लीट्स में एक अकॉर्डियन की धौंकनी जैसी तहें होती हैं। प्लीट्सएक दूसरे के करीब होती हैं और कमर से हेमलाइन तक गहराई बराबर होती है।सनबर्स्ट प्लीट्स: प्लीट्स कमर से फैलती और बढ़ती हैं। इन्हें आम तौर पर गोलाकार स्कर्ट पर इस्तेमाल किया जाता है।</a:t>
            </a: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Different Types of Darts in Se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Different Types of Darts in Se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0" name="Picture 2" descr="Calculating the Size of Knife Pleats formula| formula @fashion academy MJ -  YouTube"/>
          <p:cNvPicPr>
            <a:picLocks noChangeAspect="1" noChangeArrowheads="1"/>
          </p:cNvPicPr>
          <p:nvPr/>
        </p:nvPicPr>
        <p:blipFill>
          <a:blip r:embed="rId2"/>
          <a:srcRect/>
          <a:stretch>
            <a:fillRect/>
          </a:stretch>
        </p:blipFill>
        <p:spPr bwMode="auto">
          <a:xfrm>
            <a:off x="152400" y="228600"/>
            <a:ext cx="4267200" cy="3676651"/>
          </a:xfrm>
          <a:prstGeom prst="rect">
            <a:avLst/>
          </a:prstGeom>
          <a:noFill/>
        </p:spPr>
      </p:pic>
      <p:sp>
        <p:nvSpPr>
          <p:cNvPr id="5" name="Rectangle 4"/>
          <p:cNvSpPr/>
          <p:nvPr/>
        </p:nvSpPr>
        <p:spPr>
          <a:xfrm>
            <a:off x="990600" y="4191000"/>
            <a:ext cx="1290994" cy="369332"/>
          </a:xfrm>
          <a:prstGeom prst="rect">
            <a:avLst/>
          </a:prstGeom>
        </p:spPr>
        <p:txBody>
          <a:bodyPr wrap="none">
            <a:spAutoFit/>
          </a:bodyPr>
          <a:lstStyle/>
          <a:p>
            <a:r>
              <a:rPr lang="en-US" b="1"/>
              <a:t>knife Pleats</a:t>
            </a:r>
          </a:p>
        </p:txBody>
      </p:sp>
      <p:pic>
        <p:nvPicPr>
          <p:cNvPr id="7174" name="Picture 6" descr="How To Make Box Pleats And Inverted Box Pleats"/>
          <p:cNvPicPr>
            <a:picLocks noChangeAspect="1" noChangeArrowheads="1"/>
          </p:cNvPicPr>
          <p:nvPr/>
        </p:nvPicPr>
        <p:blipFill>
          <a:blip r:embed="rId3"/>
          <a:srcRect/>
          <a:stretch>
            <a:fillRect/>
          </a:stretch>
        </p:blipFill>
        <p:spPr bwMode="auto">
          <a:xfrm>
            <a:off x="4724400" y="1600200"/>
            <a:ext cx="4114800" cy="3810000"/>
          </a:xfrm>
          <a:prstGeom prst="rect">
            <a:avLst/>
          </a:prstGeom>
          <a:noFill/>
        </p:spPr>
      </p:pic>
      <p:sp>
        <p:nvSpPr>
          <p:cNvPr id="8" name="Rectangle 7"/>
          <p:cNvSpPr/>
          <p:nvPr/>
        </p:nvSpPr>
        <p:spPr>
          <a:xfrm>
            <a:off x="6248400" y="5715000"/>
            <a:ext cx="1170192" cy="369332"/>
          </a:xfrm>
          <a:prstGeom prst="rect">
            <a:avLst/>
          </a:prstGeom>
        </p:spPr>
        <p:txBody>
          <a:bodyPr wrap="none">
            <a:spAutoFit/>
          </a:bodyPr>
          <a:lstStyle/>
          <a:p>
            <a:r>
              <a:rPr lang="en-US" b="1"/>
              <a:t>Box Pleats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886200"/>
            <a:ext cx="1981200" cy="369332"/>
          </a:xfrm>
          <a:prstGeom prst="rect">
            <a:avLst/>
          </a:prstGeom>
        </p:spPr>
        <p:txBody>
          <a:bodyPr wrap="square">
            <a:spAutoFit/>
          </a:bodyPr>
          <a:lstStyle/>
          <a:p>
            <a:r>
              <a:rPr lang="en-US" b="1"/>
              <a:t>Inverted Pleats</a:t>
            </a:r>
          </a:p>
        </p:txBody>
      </p:sp>
      <p:pic>
        <p:nvPicPr>
          <p:cNvPr id="73732" name="Picture 4" descr="Inverted Pleats: Sewing tutorial - SewGuide"/>
          <p:cNvPicPr>
            <a:picLocks noChangeAspect="1" noChangeArrowheads="1"/>
          </p:cNvPicPr>
          <p:nvPr/>
        </p:nvPicPr>
        <p:blipFill>
          <a:blip r:embed="rId2"/>
          <a:srcRect t="6098" b="3659"/>
          <a:stretch>
            <a:fillRect/>
          </a:stretch>
        </p:blipFill>
        <p:spPr bwMode="auto">
          <a:xfrm>
            <a:off x="228600" y="228600"/>
            <a:ext cx="4267200" cy="3505200"/>
          </a:xfrm>
          <a:prstGeom prst="rect">
            <a:avLst/>
          </a:prstGeom>
          <a:noFill/>
        </p:spPr>
      </p:pic>
      <p:sp>
        <p:nvSpPr>
          <p:cNvPr id="1026" name="AutoShape 2" descr="Kids Girls Plaid Pleated Skirts A-Line Mini Skirt Scooter Skirts School Uniform - Picture 1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ids Girls Plaid Pleated Skirts A-Line Mini Skirt Scooter Skirts School Uniform - Picture 1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Kids Girls Plaid Pleated Skirts A-Line Mini Skirt Scooter Skirts School Uniform - Picture 1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Kids Girls Plaid Pleated Skirts A-Line Mini Skirt Scooter Skirts School Uniform - Picture 1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6" name="AutoShape 4" descr="Kids Girls Plaid Pleated Skirts A-Line Mini Skirt Scooter Skirts School Uniform - 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8" name="AutoShape 6" descr="Kids Girls Plaid Pleated Skirts A-Line Mini Skirt Scooter Skirts School Uniform - 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60" name="AutoShape 8" descr="Kids Girls Plaid Pleated Skirts A-Line Mini Skirt Scooter Skirts School Uniform - 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62" name="AutoShape 10" descr="Kids Girls Plaid Pleated Skirts A-Line Mini Skirt Scooter Skirts School Uniform - 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64" name="AutoShape 12" descr="Kids Girls Plaid Pleated Skirts A-Line Mini Skirt Scooter Skirts School Uniform - 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66" name="AutoShape 14" descr="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68" name="AutoShape 16" descr="Picture 2 of 5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6" name="AutoShape 2" descr="What Are Gathers And How To Gather Fabric Easily? - anicka.de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What Are Gathers And How To Gather Fabric Easily? - anicka.de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Gathering Fabric, How to Gather Fabric for Beginners | TREASURIE"/>
          <p:cNvPicPr>
            <a:picLocks noChangeAspect="1" noChangeArrowheads="1"/>
          </p:cNvPicPr>
          <p:nvPr/>
        </p:nvPicPr>
        <p:blipFill>
          <a:blip r:embed="rId2"/>
          <a:srcRect/>
          <a:stretch>
            <a:fillRect/>
          </a:stretch>
        </p:blipFill>
        <p:spPr bwMode="auto">
          <a:xfrm>
            <a:off x="533400" y="914400"/>
            <a:ext cx="7696200" cy="5715000"/>
          </a:xfrm>
          <a:prstGeom prst="rect">
            <a:avLst/>
          </a:prstGeom>
          <a:noFill/>
        </p:spPr>
      </p:pic>
      <p:sp>
        <p:nvSpPr>
          <p:cNvPr id="13" name="Rectangle 12"/>
          <p:cNvSpPr/>
          <p:nvPr/>
        </p:nvSpPr>
        <p:spPr>
          <a:xfrm>
            <a:off x="3276613" y="228600"/>
            <a:ext cx="933141" cy="369332"/>
          </a:xfrm>
          <a:prstGeom prst="rect">
            <a:avLst/>
          </a:prstGeom>
        </p:spPr>
        <p:txBody>
          <a:bodyPr wrap="none">
            <a:spAutoFit/>
          </a:bodyPr>
          <a:lstStyle/>
          <a:p>
            <a:r>
              <a:rPr lang="en-US" b="1" u="sng"/>
              <a:t>Gathers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52426"/>
            <a:ext cx="759182" cy="507831"/>
          </a:xfrm>
          <a:prstGeom prst="rect">
            <a:avLst/>
          </a:prstGeom>
        </p:spPr>
        <p:txBody>
          <a:bodyPr wrap="none">
            <a:spAutoFit/>
          </a:bodyPr>
          <a:lstStyle/>
          <a:p>
            <a:pPr>
              <a:lnSpc>
                <a:spcPct val="150000"/>
              </a:lnSpc>
            </a:pPr>
            <a:r>
              <a:rPr lang="en-US" b="1" u="sng"/>
              <a:t>Tucks </a:t>
            </a:r>
          </a:p>
        </p:txBody>
      </p:sp>
      <p:pic>
        <p:nvPicPr>
          <p:cNvPr id="3" name="Picture 6" descr="What Are Fabric Tucks And How To Sew Them - Doina Alexei"/>
          <p:cNvPicPr>
            <a:picLocks noChangeAspect="1" noChangeArrowheads="1"/>
          </p:cNvPicPr>
          <p:nvPr/>
        </p:nvPicPr>
        <p:blipFill>
          <a:blip r:embed="rId2"/>
          <a:srcRect/>
          <a:stretch>
            <a:fillRect/>
          </a:stretch>
        </p:blipFill>
        <p:spPr bwMode="auto">
          <a:xfrm>
            <a:off x="4114800" y="457226"/>
            <a:ext cx="4800600" cy="3761473"/>
          </a:xfrm>
          <a:prstGeom prst="rect">
            <a:avLst/>
          </a:prstGeom>
          <a:noFill/>
        </p:spPr>
      </p:pic>
      <p:pic>
        <p:nvPicPr>
          <p:cNvPr id="4" name="Picture 2" descr="How to Manipulate Fabric with Tucks - The Shapes of Fabric"/>
          <p:cNvPicPr>
            <a:picLocks noChangeAspect="1" noChangeArrowheads="1"/>
          </p:cNvPicPr>
          <p:nvPr/>
        </p:nvPicPr>
        <p:blipFill>
          <a:blip r:embed="rId3"/>
          <a:srcRect/>
          <a:stretch>
            <a:fillRect/>
          </a:stretch>
        </p:blipFill>
        <p:spPr bwMode="auto">
          <a:xfrm>
            <a:off x="228600" y="2590800"/>
            <a:ext cx="3657600" cy="3597642"/>
          </a:xfrm>
          <a:prstGeom prst="rect">
            <a:avLst/>
          </a:prstGeom>
          <a:noFill/>
        </p:spPr>
      </p:pic>
      <p:sp>
        <p:nvSpPr>
          <p:cNvPr id="5" name="Rectangle 4"/>
          <p:cNvSpPr/>
          <p:nvPr/>
        </p:nvSpPr>
        <p:spPr>
          <a:xfrm>
            <a:off x="152400" y="26"/>
            <a:ext cx="4572000" cy="2169825"/>
          </a:xfrm>
          <a:prstGeom prst="rect">
            <a:avLst/>
          </a:prstGeom>
        </p:spPr>
        <p:txBody>
          <a:bodyPr>
            <a:spAutoFit/>
          </a:bodyPr>
          <a:lstStyle/>
          <a:p>
            <a:pPr algn="just">
              <a:lnSpc>
                <a:spcPct val="150000"/>
              </a:lnSpc>
            </a:pPr>
            <a:r>
              <a:rPr lang="en-US"/>
              <a:t>Pin Tucks</a:t>
            </a:r>
          </a:p>
          <a:p>
            <a:pPr algn="just">
              <a:lnSpc>
                <a:spcPct val="150000"/>
              </a:lnSpc>
            </a:pPr>
            <a:r>
              <a:rPr lang="en-US"/>
              <a:t>Blind Tucks</a:t>
            </a:r>
          </a:p>
          <a:p>
            <a:pPr algn="just">
              <a:lnSpc>
                <a:spcPct val="150000"/>
              </a:lnSpc>
            </a:pPr>
            <a:r>
              <a:rPr lang="en-US"/>
              <a:t>Release Tucks</a:t>
            </a:r>
          </a:p>
          <a:p>
            <a:pPr algn="just">
              <a:lnSpc>
                <a:spcPct val="150000"/>
              </a:lnSpc>
            </a:pPr>
            <a:r>
              <a:rPr lang="en-US"/>
              <a:t>Cross Tucks</a:t>
            </a:r>
          </a:p>
          <a:p>
            <a:pPr algn="just">
              <a:lnSpc>
                <a:spcPct val="150000"/>
              </a:lnSpc>
            </a:pPr>
            <a:r>
              <a:rPr lang="en-US"/>
              <a:t>Space Tucks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2743226"/>
            <a:ext cx="1266116" cy="507831"/>
          </a:xfrm>
          <a:prstGeom prst="rect">
            <a:avLst/>
          </a:prstGeom>
        </p:spPr>
        <p:txBody>
          <a:bodyPr wrap="none">
            <a:spAutoFit/>
          </a:bodyPr>
          <a:lstStyle/>
          <a:p>
            <a:pPr algn="just">
              <a:lnSpc>
                <a:spcPct val="150000"/>
              </a:lnSpc>
            </a:pPr>
            <a:r>
              <a:rPr lang="en-US" b="1"/>
              <a:t>Cross Tucks</a:t>
            </a:r>
          </a:p>
        </p:txBody>
      </p:sp>
      <p:pic>
        <p:nvPicPr>
          <p:cNvPr id="76804" name="Picture 4" descr="What Are Fabric Tucks And How To Sew Them - Doina Alexei"/>
          <p:cNvPicPr>
            <a:picLocks noChangeAspect="1" noChangeArrowheads="1"/>
          </p:cNvPicPr>
          <p:nvPr/>
        </p:nvPicPr>
        <p:blipFill>
          <a:blip r:embed="rId2"/>
          <a:srcRect/>
          <a:stretch>
            <a:fillRect/>
          </a:stretch>
        </p:blipFill>
        <p:spPr bwMode="auto">
          <a:xfrm>
            <a:off x="5486400" y="228626"/>
            <a:ext cx="3276600" cy="2898531"/>
          </a:xfrm>
          <a:prstGeom prst="rect">
            <a:avLst/>
          </a:prstGeom>
          <a:noFill/>
        </p:spPr>
      </p:pic>
      <p:sp>
        <p:nvSpPr>
          <p:cNvPr id="5" name="Rectangle 4"/>
          <p:cNvSpPr/>
          <p:nvPr/>
        </p:nvSpPr>
        <p:spPr>
          <a:xfrm>
            <a:off x="6629413" y="3352807"/>
            <a:ext cx="1317027" cy="507831"/>
          </a:xfrm>
          <a:prstGeom prst="rect">
            <a:avLst/>
          </a:prstGeom>
        </p:spPr>
        <p:txBody>
          <a:bodyPr wrap="none">
            <a:spAutoFit/>
          </a:bodyPr>
          <a:lstStyle/>
          <a:p>
            <a:pPr algn="just">
              <a:lnSpc>
                <a:spcPct val="150000"/>
              </a:lnSpc>
            </a:pPr>
            <a:r>
              <a:rPr lang="en-US" b="1"/>
              <a:t>Space Tucks</a:t>
            </a:r>
          </a:p>
        </p:txBody>
      </p:sp>
      <p:pic>
        <p:nvPicPr>
          <p:cNvPr id="6" name="Picture 2" descr="Pintucks &amp; other 9 beautiful decorative tucks used in Sewing - SewGuide"/>
          <p:cNvPicPr>
            <a:picLocks noChangeAspect="1" noChangeArrowheads="1"/>
          </p:cNvPicPr>
          <p:nvPr/>
        </p:nvPicPr>
        <p:blipFill>
          <a:blip r:embed="rId3"/>
          <a:srcRect/>
          <a:stretch>
            <a:fillRect/>
          </a:stretch>
        </p:blipFill>
        <p:spPr bwMode="auto">
          <a:xfrm>
            <a:off x="228600" y="228626"/>
            <a:ext cx="3276600" cy="2380435"/>
          </a:xfrm>
          <a:prstGeom prst="rect">
            <a:avLst/>
          </a:prstGeom>
          <a:noFill/>
        </p:spPr>
      </p:pic>
      <p:pic>
        <p:nvPicPr>
          <p:cNvPr id="1026" name="Picture 2" descr="Josephine Blouse with release tucks — Made by Rae"/>
          <p:cNvPicPr>
            <a:picLocks noChangeAspect="1" noChangeArrowheads="1"/>
          </p:cNvPicPr>
          <p:nvPr/>
        </p:nvPicPr>
        <p:blipFill>
          <a:blip r:embed="rId4"/>
          <a:srcRect l="10204" r="12245"/>
          <a:stretch>
            <a:fillRect/>
          </a:stretch>
        </p:blipFill>
        <p:spPr bwMode="auto">
          <a:xfrm>
            <a:off x="2743200" y="2971800"/>
            <a:ext cx="2895600" cy="3352800"/>
          </a:xfrm>
          <a:prstGeom prst="rect">
            <a:avLst/>
          </a:prstGeom>
          <a:noFill/>
        </p:spPr>
      </p:pic>
      <p:sp>
        <p:nvSpPr>
          <p:cNvPr id="7" name="Rectangle 6"/>
          <p:cNvSpPr/>
          <p:nvPr/>
        </p:nvSpPr>
        <p:spPr>
          <a:xfrm>
            <a:off x="3352800" y="6350195"/>
            <a:ext cx="1467453" cy="507831"/>
          </a:xfrm>
          <a:prstGeom prst="rect">
            <a:avLst/>
          </a:prstGeom>
        </p:spPr>
        <p:txBody>
          <a:bodyPr wrap="none">
            <a:spAutoFit/>
          </a:bodyPr>
          <a:lstStyle/>
          <a:p>
            <a:pPr algn="just">
              <a:lnSpc>
                <a:spcPct val="150000"/>
              </a:lnSpc>
            </a:pPr>
            <a:r>
              <a:rPr lang="en-US"/>
              <a:t>Release Tucks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33400"/>
            <a:ext cx="8305800" cy="369332"/>
          </a:xfrm>
          <a:prstGeom prst="rect">
            <a:avLst/>
          </a:prstGeom>
        </p:spPr>
        <p:txBody>
          <a:bodyPr wrap="square">
            <a:spAutoFit/>
          </a:bodyPr>
          <a:lstStyle/>
          <a:p>
            <a:r>
              <a:rPr lang="hi-IN"/>
              <a:t>दो किनारों या दो टुकड़ों को एक साथ सिलाई या जोड़ने से बनी तह, रेखा या नाली</a:t>
            </a:r>
            <a:endParaRPr lang="en-US"/>
          </a:p>
        </p:txBody>
      </p:sp>
      <p:sp>
        <p:nvSpPr>
          <p:cNvPr id="3" name="Rectangle 2"/>
          <p:cNvSpPr/>
          <p:nvPr/>
        </p:nvSpPr>
        <p:spPr>
          <a:xfrm>
            <a:off x="0" y="1"/>
            <a:ext cx="914400" cy="507831"/>
          </a:xfrm>
          <a:prstGeom prst="rect">
            <a:avLst/>
          </a:prstGeom>
        </p:spPr>
        <p:txBody>
          <a:bodyPr wrap="square">
            <a:spAutoFit/>
          </a:bodyPr>
          <a:lstStyle/>
          <a:p>
            <a:pPr>
              <a:lnSpc>
                <a:spcPct val="150000"/>
              </a:lnSpc>
            </a:pPr>
            <a:r>
              <a:rPr lang="en-US"/>
              <a:t>Seams-</a:t>
            </a:r>
          </a:p>
        </p:txBody>
      </p:sp>
      <p:pic>
        <p:nvPicPr>
          <p:cNvPr id="78856" name="Picture 8" descr="Different Types of Seams in Garments ..."/>
          <p:cNvPicPr>
            <a:picLocks noChangeAspect="1" noChangeArrowheads="1"/>
          </p:cNvPicPr>
          <p:nvPr/>
        </p:nvPicPr>
        <p:blipFill>
          <a:blip r:embed="rId2"/>
          <a:srcRect/>
          <a:stretch>
            <a:fillRect/>
          </a:stretch>
        </p:blipFill>
        <p:spPr bwMode="auto">
          <a:xfrm>
            <a:off x="685813" y="1371600"/>
            <a:ext cx="7606141" cy="41148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descr="blob:https://web.whatsapp.com/dbf70b5a-b008-4fad-af6b-801f5901d9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4" name="AutoShape 4" descr="blob:https://web.whatsapp.com/dbf70b5a-b008-4fad-af6b-801f5901d9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6" name="AutoShape 6" descr="blob:https://web.whatsapp.com/dbf70b5a-b008-4fad-af6b-801f5901d9e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3" y="152400"/>
            <a:ext cx="4263411" cy="369332"/>
          </a:xfrm>
          <a:prstGeom prst="rect">
            <a:avLst/>
          </a:prstGeom>
        </p:spPr>
        <p:txBody>
          <a:bodyPr wrap="none">
            <a:spAutoFit/>
          </a:bodyPr>
          <a:lstStyle/>
          <a:p>
            <a:pPr algn="ctr"/>
            <a:r>
              <a:rPr lang="en-US" b="1" u="sng"/>
              <a:t>Understanding of Measurement: Inch Tape</a:t>
            </a:r>
            <a:endParaRPr lang="en-US" b="1" u="sng" dirty="0"/>
          </a:p>
        </p:txBody>
      </p:sp>
      <p:sp>
        <p:nvSpPr>
          <p:cNvPr id="3" name="Rectangle 2"/>
          <p:cNvSpPr/>
          <p:nvPr/>
        </p:nvSpPr>
        <p:spPr>
          <a:xfrm>
            <a:off x="0" y="948690"/>
            <a:ext cx="5486400" cy="5493812"/>
          </a:xfrm>
          <a:prstGeom prst="rect">
            <a:avLst/>
          </a:prstGeom>
        </p:spPr>
        <p:txBody>
          <a:bodyPr wrap="square">
            <a:spAutoFit/>
          </a:bodyPr>
          <a:lstStyle/>
          <a:p>
            <a:pPr marL="285750" indent="-285750">
              <a:lnSpc>
                <a:spcPct val="150000"/>
              </a:lnSpc>
              <a:buFont typeface="Arial" panose="020B0604020202020204" pitchFamily="34" charset="0"/>
              <a:buChar char="•"/>
            </a:pPr>
            <a:r>
              <a:rPr lang="hi-IN"/>
              <a:t>एक इंचटेप में इंच और</a:t>
            </a:r>
            <a:r>
              <a:rPr lang="en-US"/>
              <a:t> </a:t>
            </a:r>
            <a:r>
              <a:rPr lang="hi-IN"/>
              <a:t>सेंटीमीटर</a:t>
            </a:r>
            <a:r>
              <a:rPr lang="en-US"/>
              <a:t> </a:t>
            </a:r>
            <a:r>
              <a:rPr lang="hi-IN"/>
              <a:t>दोनों होते हैं</a:t>
            </a:r>
            <a:r>
              <a:rPr lang="en-US"/>
              <a:t>|</a:t>
            </a:r>
            <a:r>
              <a:rPr lang="hi-IN"/>
              <a:t> </a:t>
            </a:r>
            <a:endParaRPr lang="en-US"/>
          </a:p>
          <a:p>
            <a:pPr marL="285750" indent="-285750">
              <a:lnSpc>
                <a:spcPct val="150000"/>
              </a:lnSpc>
              <a:buFont typeface="Arial" panose="020B0604020202020204" pitchFamily="34" charset="0"/>
              <a:buChar char="•"/>
            </a:pPr>
            <a:r>
              <a:rPr lang="en-US"/>
              <a:t>1 </a:t>
            </a:r>
            <a:r>
              <a:rPr lang="hi-IN"/>
              <a:t>इंच</a:t>
            </a:r>
            <a:r>
              <a:rPr lang="en-US"/>
              <a:t> </a:t>
            </a:r>
            <a:r>
              <a:rPr lang="hi-IN"/>
              <a:t>में</a:t>
            </a:r>
            <a:r>
              <a:rPr lang="en-US"/>
              <a:t> 8 </a:t>
            </a:r>
            <a:r>
              <a:rPr lang="hi-IN"/>
              <a:t>सुत होते हैं</a:t>
            </a:r>
            <a:r>
              <a:rPr lang="en-US"/>
              <a:t> |</a:t>
            </a:r>
            <a:r>
              <a:rPr lang="hi-IN"/>
              <a:t> </a:t>
            </a:r>
            <a:endParaRPr lang="en-US"/>
          </a:p>
          <a:p>
            <a:pPr marL="285750" indent="-285750">
              <a:lnSpc>
                <a:spcPct val="150000"/>
              </a:lnSpc>
              <a:buFont typeface="Arial" panose="020B0604020202020204" pitchFamily="34" charset="0"/>
              <a:buChar char="•"/>
            </a:pPr>
            <a:r>
              <a:rPr lang="en-US"/>
              <a:t>1 </a:t>
            </a:r>
            <a:r>
              <a:rPr lang="hi-IN"/>
              <a:t>इंच</a:t>
            </a:r>
            <a:r>
              <a:rPr lang="en-US"/>
              <a:t> </a:t>
            </a:r>
            <a:r>
              <a:rPr lang="hi-IN"/>
              <a:t>में</a:t>
            </a:r>
            <a:r>
              <a:rPr lang="en-US"/>
              <a:t> 2.54 </a:t>
            </a:r>
            <a:r>
              <a:rPr lang="hi-IN"/>
              <a:t>सेमी</a:t>
            </a:r>
            <a:r>
              <a:rPr lang="en-US"/>
              <a:t>.</a:t>
            </a:r>
            <a:r>
              <a:rPr lang="hi-IN"/>
              <a:t> होता हैं</a:t>
            </a:r>
            <a:endParaRPr lang="en-US"/>
          </a:p>
          <a:p>
            <a:pPr marL="285750" indent="-285750">
              <a:lnSpc>
                <a:spcPct val="150000"/>
              </a:lnSpc>
              <a:buFont typeface="Arial" panose="020B0604020202020204" pitchFamily="34" charset="0"/>
              <a:buChar char="•"/>
            </a:pPr>
            <a:r>
              <a:rPr lang="hi-IN"/>
              <a:t>इंचटेप की लम्बाई </a:t>
            </a:r>
            <a:r>
              <a:rPr lang="en-US"/>
              <a:t>152 </a:t>
            </a:r>
            <a:r>
              <a:rPr lang="hi-IN"/>
              <a:t>सेमी</a:t>
            </a:r>
            <a:r>
              <a:rPr lang="en-US"/>
              <a:t>. </a:t>
            </a:r>
            <a:r>
              <a:rPr lang="hi-IN"/>
              <a:t>होता है</a:t>
            </a:r>
            <a:r>
              <a:rPr lang="en-US"/>
              <a:t> |</a:t>
            </a:r>
            <a:r>
              <a:rPr lang="hi-IN"/>
              <a:t> </a:t>
            </a:r>
            <a:endParaRPr lang="en-US"/>
          </a:p>
          <a:p>
            <a:pPr marL="285750" indent="-285750">
              <a:lnSpc>
                <a:spcPct val="150000"/>
              </a:lnSpc>
              <a:buFont typeface="Arial" panose="020B0604020202020204" pitchFamily="34" charset="0"/>
              <a:buChar char="•"/>
            </a:pPr>
            <a:r>
              <a:rPr lang="hi-IN"/>
              <a:t>1 इंचटेप में 60 इंच  होते हैं</a:t>
            </a:r>
            <a:r>
              <a:rPr lang="en-US"/>
              <a:t> |</a:t>
            </a:r>
          </a:p>
          <a:p>
            <a:pPr marL="285750" indent="-285750">
              <a:lnSpc>
                <a:spcPct val="150000"/>
              </a:lnSpc>
              <a:buFont typeface="Arial" panose="020B0604020202020204" pitchFamily="34" charset="0"/>
              <a:buChar char="•"/>
            </a:pPr>
            <a:r>
              <a:rPr lang="hi-IN"/>
              <a:t>60 इंच में</a:t>
            </a:r>
            <a:r>
              <a:rPr lang="en-US"/>
              <a:t> 152 </a:t>
            </a:r>
            <a:r>
              <a:rPr lang="hi-IN"/>
              <a:t>सेमी</a:t>
            </a:r>
            <a:r>
              <a:rPr lang="en-US"/>
              <a:t>. </a:t>
            </a:r>
            <a:r>
              <a:rPr lang="hi-IN"/>
              <a:t>होते हैं</a:t>
            </a:r>
            <a:r>
              <a:rPr lang="en-US"/>
              <a:t> |</a:t>
            </a:r>
          </a:p>
          <a:p>
            <a:pPr marL="285750" indent="-285750">
              <a:lnSpc>
                <a:spcPct val="150000"/>
              </a:lnSpc>
              <a:buFont typeface="Arial" panose="020B0604020202020204" pitchFamily="34" charset="0"/>
              <a:buChar char="•"/>
            </a:pPr>
            <a:r>
              <a:rPr lang="hi-IN"/>
              <a:t>1 इंचटेप में</a:t>
            </a:r>
            <a:r>
              <a:rPr lang="en-US"/>
              <a:t> 5 </a:t>
            </a:r>
            <a:r>
              <a:rPr lang="hi-IN"/>
              <a:t>फुट</a:t>
            </a:r>
            <a:r>
              <a:rPr lang="en-US"/>
              <a:t> </a:t>
            </a:r>
            <a:r>
              <a:rPr lang="hi-IN"/>
              <a:t>होते हैं</a:t>
            </a:r>
            <a:r>
              <a:rPr lang="en-US"/>
              <a:t> |</a:t>
            </a:r>
          </a:p>
          <a:p>
            <a:pPr marL="285750" indent="-285750">
              <a:lnSpc>
                <a:spcPct val="150000"/>
              </a:lnSpc>
              <a:buFont typeface="Arial" panose="020B0604020202020204" pitchFamily="34" charset="0"/>
              <a:buChar char="•"/>
            </a:pPr>
            <a:r>
              <a:rPr lang="en-US"/>
              <a:t>5 </a:t>
            </a:r>
            <a:r>
              <a:rPr lang="hi-IN"/>
              <a:t>फुट</a:t>
            </a:r>
            <a:r>
              <a:rPr lang="en-US"/>
              <a:t> </a:t>
            </a:r>
            <a:r>
              <a:rPr lang="hi-IN"/>
              <a:t>में</a:t>
            </a:r>
            <a:r>
              <a:rPr lang="en-US"/>
              <a:t> </a:t>
            </a:r>
            <a:r>
              <a:rPr lang="hi-IN"/>
              <a:t>60 इंच होते हैं</a:t>
            </a:r>
            <a:r>
              <a:rPr lang="en-US"/>
              <a:t> |</a:t>
            </a:r>
            <a:r>
              <a:rPr lang="hi-IN"/>
              <a:t> </a:t>
            </a:r>
            <a:endParaRPr lang="en-US"/>
          </a:p>
          <a:p>
            <a:pPr marL="285750" indent="-285750">
              <a:lnSpc>
                <a:spcPct val="150000"/>
              </a:lnSpc>
              <a:buFont typeface="Arial" panose="020B0604020202020204" pitchFamily="34" charset="0"/>
              <a:buChar char="•"/>
            </a:pPr>
            <a:r>
              <a:rPr lang="hi-IN"/>
              <a:t>सवा इंच में</a:t>
            </a:r>
            <a:r>
              <a:rPr lang="en-US"/>
              <a:t> 0</a:t>
            </a:r>
            <a:r>
              <a:rPr lang="hi-IN"/>
              <a:t>.25 इंच होता है</a:t>
            </a:r>
            <a:r>
              <a:rPr lang="en-US"/>
              <a:t> |</a:t>
            </a:r>
            <a:r>
              <a:rPr lang="hi-IN"/>
              <a:t> </a:t>
            </a:r>
            <a:endParaRPr lang="en-US"/>
          </a:p>
          <a:p>
            <a:pPr marL="285750" indent="-285750">
              <a:lnSpc>
                <a:spcPct val="150000"/>
              </a:lnSpc>
              <a:buFont typeface="Arial" panose="020B0604020202020204" pitchFamily="34" charset="0"/>
              <a:buChar char="•"/>
            </a:pPr>
            <a:r>
              <a:rPr lang="hi-IN"/>
              <a:t>आधा इंच में </a:t>
            </a:r>
            <a:r>
              <a:rPr lang="en-US"/>
              <a:t>0</a:t>
            </a:r>
            <a:r>
              <a:rPr lang="hi-IN"/>
              <a:t>.4 इंच होता है</a:t>
            </a:r>
            <a:r>
              <a:rPr lang="en-US"/>
              <a:t> |</a:t>
            </a:r>
            <a:r>
              <a:rPr lang="hi-IN"/>
              <a:t> </a:t>
            </a:r>
            <a:endParaRPr lang="en-US"/>
          </a:p>
          <a:p>
            <a:pPr marL="285750" indent="-285750">
              <a:lnSpc>
                <a:spcPct val="150000"/>
              </a:lnSpc>
              <a:buFont typeface="Arial" panose="020B0604020202020204" pitchFamily="34" charset="0"/>
              <a:buChar char="•"/>
            </a:pPr>
            <a:r>
              <a:rPr lang="hi-IN"/>
              <a:t>पौना</a:t>
            </a:r>
            <a:r>
              <a:rPr lang="en-US"/>
              <a:t> </a:t>
            </a:r>
            <a:r>
              <a:rPr lang="hi-IN"/>
              <a:t>इंच में .</a:t>
            </a:r>
            <a:r>
              <a:rPr lang="en-US"/>
              <a:t>75</a:t>
            </a:r>
            <a:r>
              <a:rPr lang="hi-IN"/>
              <a:t> इंच होता है</a:t>
            </a:r>
            <a:r>
              <a:rPr lang="en-US"/>
              <a:t> |</a:t>
            </a:r>
            <a:r>
              <a:rPr lang="hi-IN"/>
              <a:t> </a:t>
            </a:r>
            <a:endParaRPr lang="en-US"/>
          </a:p>
          <a:p>
            <a:pPr marL="285750" indent="-285750">
              <a:lnSpc>
                <a:spcPct val="150000"/>
              </a:lnSpc>
              <a:buFont typeface="Arial" panose="020B0604020202020204" pitchFamily="34" charset="0"/>
              <a:buChar char="•"/>
            </a:pPr>
            <a:r>
              <a:rPr lang="hi-IN"/>
              <a:t>1 मीटर में</a:t>
            </a:r>
            <a:r>
              <a:rPr lang="en-US"/>
              <a:t> 100</a:t>
            </a:r>
            <a:r>
              <a:rPr lang="hi-IN"/>
              <a:t> सेमी</a:t>
            </a:r>
            <a:r>
              <a:rPr lang="en-US"/>
              <a:t>. </a:t>
            </a:r>
            <a:r>
              <a:rPr lang="hi-IN"/>
              <a:t>होता है</a:t>
            </a:r>
            <a:r>
              <a:rPr lang="en-US"/>
              <a:t> |</a:t>
            </a:r>
            <a:r>
              <a:rPr lang="hi-IN"/>
              <a:t> </a:t>
            </a:r>
            <a:endParaRPr lang="en-US"/>
          </a:p>
          <a:p>
            <a:pPr marL="285750" indent="-285750">
              <a:lnSpc>
                <a:spcPct val="150000"/>
              </a:lnSpc>
              <a:buFont typeface="Arial" panose="020B0604020202020204" pitchFamily="34" charset="0"/>
              <a:buChar char="•"/>
            </a:pPr>
            <a:r>
              <a:rPr lang="hi-IN"/>
              <a:t>1 मीटर में 39.3701 इंच</a:t>
            </a:r>
            <a:r>
              <a:rPr lang="en-US"/>
              <a:t> </a:t>
            </a:r>
            <a:r>
              <a:rPr lang="hi-IN"/>
              <a:t>होता है</a:t>
            </a:r>
            <a:r>
              <a:rPr lang="en-US"/>
              <a:t> </a:t>
            </a:r>
          </a:p>
        </p:txBody>
      </p:sp>
      <p:pic>
        <p:nvPicPr>
          <p:cNvPr id="4" name="Picture 2" descr="HEIGOO 2 Pack Tape Measure Measuring Tape ，60 Inches Double Scales Rulers  for Body Weight Loss，Use for Body Fabric Sewing Tailor Cloth Knitting Vinyl  Home Craft Measurements，White&amp; Black : Amazon.in: Home &amp;"/>
          <p:cNvPicPr>
            <a:picLocks noChangeAspect="1" noChangeArrowheads="1"/>
          </p:cNvPicPr>
          <p:nvPr/>
        </p:nvPicPr>
        <p:blipFill>
          <a:blip r:embed="rId2"/>
          <a:srcRect/>
          <a:stretch>
            <a:fillRect/>
          </a:stretch>
        </p:blipFill>
        <p:spPr bwMode="auto">
          <a:xfrm>
            <a:off x="4114813" y="1524026"/>
            <a:ext cx="4605339" cy="2611101"/>
          </a:xfrm>
          <a:prstGeom prst="rect">
            <a:avLst/>
          </a:prstGeom>
          <a:noFill/>
        </p:spPr>
      </p:pic>
      <p:cxnSp>
        <p:nvCxnSpPr>
          <p:cNvPr id="5" name="Straight Connector 4"/>
          <p:cNvCxnSpPr/>
          <p:nvPr/>
        </p:nvCxnSpPr>
        <p:spPr>
          <a:xfrm>
            <a:off x="4800600" y="4343400"/>
            <a:ext cx="548640" cy="1588"/>
          </a:xfrm>
          <a:prstGeom prst="line">
            <a:avLst/>
          </a:prstGeom>
          <a:ln w="254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648209" y="4419600"/>
            <a:ext cx="873701" cy="369332"/>
          </a:xfrm>
          <a:prstGeom prst="rect">
            <a:avLst/>
          </a:prstGeom>
        </p:spPr>
        <p:txBody>
          <a:bodyPr wrap="square">
            <a:spAutoFit/>
          </a:bodyPr>
          <a:lstStyle/>
          <a:p>
            <a:r>
              <a:rPr lang="hi-IN" b="1"/>
              <a:t>1</a:t>
            </a:r>
            <a:r>
              <a:rPr lang="en-US" b="1"/>
              <a:t> inch</a:t>
            </a:r>
          </a:p>
        </p:txBody>
      </p:sp>
      <p:sp>
        <p:nvSpPr>
          <p:cNvPr id="8" name="Rectangle 7"/>
          <p:cNvSpPr/>
          <p:nvPr/>
        </p:nvSpPr>
        <p:spPr>
          <a:xfrm>
            <a:off x="5638800" y="4572000"/>
            <a:ext cx="1053494" cy="369332"/>
          </a:xfrm>
          <a:prstGeom prst="rect">
            <a:avLst/>
          </a:prstGeom>
        </p:spPr>
        <p:txBody>
          <a:bodyPr wrap="none">
            <a:spAutoFit/>
          </a:bodyPr>
          <a:lstStyle/>
          <a:p>
            <a:r>
              <a:rPr lang="hi-IN"/>
              <a:t>.</a:t>
            </a:r>
            <a:r>
              <a:rPr lang="en-US"/>
              <a:t>75 inch</a:t>
            </a:r>
            <a:r>
              <a:rPr lang="hi-IN"/>
              <a:t> </a:t>
            </a:r>
            <a:endParaRPr lang="en-US"/>
          </a:p>
        </p:txBody>
      </p:sp>
      <p:sp>
        <p:nvSpPr>
          <p:cNvPr id="9" name="Rectangle 8"/>
          <p:cNvSpPr/>
          <p:nvPr/>
        </p:nvSpPr>
        <p:spPr>
          <a:xfrm>
            <a:off x="7620000" y="4724400"/>
            <a:ext cx="1085554" cy="369332"/>
          </a:xfrm>
          <a:prstGeom prst="rect">
            <a:avLst/>
          </a:prstGeom>
        </p:spPr>
        <p:txBody>
          <a:bodyPr wrap="none">
            <a:spAutoFit/>
          </a:bodyPr>
          <a:lstStyle/>
          <a:p>
            <a:r>
              <a:rPr lang="hi-IN"/>
              <a:t>.25</a:t>
            </a:r>
            <a:r>
              <a:rPr lang="en-US"/>
              <a:t> inch</a:t>
            </a:r>
            <a:r>
              <a:rPr lang="hi-IN"/>
              <a:t> </a:t>
            </a:r>
            <a:endParaRPr lang="en-US"/>
          </a:p>
        </p:txBody>
      </p:sp>
      <p:cxnSp>
        <p:nvCxnSpPr>
          <p:cNvPr id="10" name="Straight Arrow Connector 9"/>
          <p:cNvCxnSpPr/>
          <p:nvPr/>
        </p:nvCxnSpPr>
        <p:spPr>
          <a:xfrm rot="5400000">
            <a:off x="6389564" y="4126062"/>
            <a:ext cx="762001" cy="282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162800" y="3886200"/>
            <a:ext cx="914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33813" y="4876800"/>
            <a:ext cx="952505" cy="369332"/>
          </a:xfrm>
          <a:prstGeom prst="rect">
            <a:avLst/>
          </a:prstGeom>
        </p:spPr>
        <p:txBody>
          <a:bodyPr wrap="none">
            <a:spAutoFit/>
          </a:bodyPr>
          <a:lstStyle/>
          <a:p>
            <a:r>
              <a:rPr lang="hi-IN"/>
              <a:t>.4</a:t>
            </a:r>
            <a:r>
              <a:rPr lang="en-US"/>
              <a:t> inch</a:t>
            </a:r>
            <a:r>
              <a:rPr lang="hi-IN"/>
              <a:t> </a:t>
            </a:r>
            <a:endParaRPr lang="en-US" dirty="0"/>
          </a:p>
        </p:txBody>
      </p:sp>
      <p:cxnSp>
        <p:nvCxnSpPr>
          <p:cNvPr id="13" name="Straight Arrow Connector 12"/>
          <p:cNvCxnSpPr/>
          <p:nvPr/>
        </p:nvCxnSpPr>
        <p:spPr>
          <a:xfrm rot="5400000">
            <a:off x="3874964" y="4278462"/>
            <a:ext cx="762001" cy="282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https://upload.wikimedia.org/wikipedia/commons/thumb/0/05/Parts_of_a_plain_seam.png/220px-Parts_of_a_plain_seam.png"/>
          <p:cNvPicPr>
            <a:picLocks noChangeAspect="1" noChangeArrowheads="1"/>
          </p:cNvPicPr>
          <p:nvPr/>
        </p:nvPicPr>
        <p:blipFill>
          <a:blip r:embed="rId2"/>
          <a:srcRect/>
          <a:stretch>
            <a:fillRect/>
          </a:stretch>
        </p:blipFill>
        <p:spPr bwMode="auto">
          <a:xfrm>
            <a:off x="2438400" y="152400"/>
            <a:ext cx="5295900" cy="5873640"/>
          </a:xfrm>
          <a:prstGeom prst="rect">
            <a:avLst/>
          </a:prstGeom>
          <a:noFill/>
        </p:spPr>
      </p:pic>
      <p:sp>
        <p:nvSpPr>
          <p:cNvPr id="4" name="Rectangle 3"/>
          <p:cNvSpPr/>
          <p:nvPr/>
        </p:nvSpPr>
        <p:spPr>
          <a:xfrm>
            <a:off x="228613" y="152400"/>
            <a:ext cx="1295401" cy="369332"/>
          </a:xfrm>
          <a:prstGeom prst="rect">
            <a:avLst/>
          </a:prstGeom>
        </p:spPr>
        <p:txBody>
          <a:bodyPr wrap="square">
            <a:spAutoFit/>
          </a:bodyPr>
          <a:lstStyle/>
          <a:p>
            <a:r>
              <a:rPr lang="en-US" b="1" u="sng"/>
              <a:t> plain seam</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26"/>
            <a:ext cx="882806" cy="507831"/>
          </a:xfrm>
          <a:prstGeom prst="rect">
            <a:avLst/>
          </a:prstGeom>
        </p:spPr>
        <p:txBody>
          <a:bodyPr wrap="none">
            <a:spAutoFit/>
          </a:bodyPr>
          <a:lstStyle/>
          <a:p>
            <a:pPr>
              <a:lnSpc>
                <a:spcPct val="150000"/>
              </a:lnSpc>
            </a:pPr>
            <a:r>
              <a:rPr lang="en-US"/>
              <a:t>Collars-</a:t>
            </a:r>
          </a:p>
        </p:txBody>
      </p:sp>
      <p:sp>
        <p:nvSpPr>
          <p:cNvPr id="1028" name="AutoShape 4" descr="ROUND FLAT COLLAR EASY STITCHING FO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8 Collar top ideas | neck designs, kurti neck designs, dress neck designs"/>
          <p:cNvPicPr>
            <a:picLocks noChangeAspect="1" noChangeArrowheads="1"/>
          </p:cNvPicPr>
          <p:nvPr/>
        </p:nvPicPr>
        <p:blipFill>
          <a:blip r:embed="rId2"/>
          <a:srcRect/>
          <a:stretch>
            <a:fillRect/>
          </a:stretch>
        </p:blipFill>
        <p:spPr bwMode="auto">
          <a:xfrm>
            <a:off x="381003" y="3810000"/>
            <a:ext cx="2238375" cy="2847976"/>
          </a:xfrm>
          <a:prstGeom prst="rect">
            <a:avLst/>
          </a:prstGeom>
          <a:noFill/>
        </p:spPr>
      </p:pic>
      <p:sp>
        <p:nvSpPr>
          <p:cNvPr id="1032" name="AutoShape 8" descr="Half collar neck design video coming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Half collar neck design video coming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Half collar neck design video coming... - Sarabjit Kaur Saini | Facebook"/>
          <p:cNvPicPr>
            <a:picLocks noChangeAspect="1" noChangeArrowheads="1"/>
          </p:cNvPicPr>
          <p:nvPr/>
        </p:nvPicPr>
        <p:blipFill>
          <a:blip r:embed="rId3"/>
          <a:srcRect/>
          <a:stretch>
            <a:fillRect/>
          </a:stretch>
        </p:blipFill>
        <p:spPr bwMode="auto">
          <a:xfrm rot="5400000">
            <a:off x="2352687" y="466726"/>
            <a:ext cx="2914651" cy="2438400"/>
          </a:xfrm>
          <a:prstGeom prst="rect">
            <a:avLst/>
          </a:prstGeom>
          <a:noFill/>
        </p:spPr>
      </p:pic>
      <p:pic>
        <p:nvPicPr>
          <p:cNvPr id="1038" name="Picture 14" descr="Buy SHAYE Shirt Collar Purple Woven Design Short Sleeves Ethnic Kurta for  Women Online"/>
          <p:cNvPicPr>
            <a:picLocks noChangeAspect="1" noChangeArrowheads="1"/>
          </p:cNvPicPr>
          <p:nvPr/>
        </p:nvPicPr>
        <p:blipFill>
          <a:blip r:embed="rId4"/>
          <a:srcRect/>
          <a:stretch>
            <a:fillRect/>
          </a:stretch>
        </p:blipFill>
        <p:spPr bwMode="auto">
          <a:xfrm>
            <a:off x="5943600" y="2438400"/>
            <a:ext cx="3200400" cy="4269284"/>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15 Latest Kurti Neck Design Ideas In 2021 | Ladies Kurta Neck Design"/>
          <p:cNvPicPr>
            <a:picLocks noChangeAspect="1" noChangeArrowheads="1"/>
          </p:cNvPicPr>
          <p:nvPr/>
        </p:nvPicPr>
        <p:blipFill>
          <a:blip r:embed="rId2"/>
          <a:srcRect/>
          <a:stretch>
            <a:fillRect/>
          </a:stretch>
        </p:blipFill>
        <p:spPr bwMode="auto">
          <a:xfrm>
            <a:off x="0" y="2626468"/>
            <a:ext cx="3314700" cy="4231532"/>
          </a:xfrm>
          <a:prstGeom prst="rect">
            <a:avLst/>
          </a:prstGeom>
          <a:noFill/>
        </p:spPr>
      </p:pic>
      <p:pic>
        <p:nvPicPr>
          <p:cNvPr id="81924" name="Picture 4" descr="Calf Long Boat Neck Navy Blue Designer Kurti, Wash Care: Dry Clean at Rs  580 in Ernakulam"/>
          <p:cNvPicPr>
            <a:picLocks noChangeAspect="1" noChangeArrowheads="1"/>
          </p:cNvPicPr>
          <p:nvPr/>
        </p:nvPicPr>
        <p:blipFill>
          <a:blip r:embed="rId3"/>
          <a:srcRect/>
          <a:stretch>
            <a:fillRect/>
          </a:stretch>
        </p:blipFill>
        <p:spPr bwMode="auto">
          <a:xfrm>
            <a:off x="5657850" y="0"/>
            <a:ext cx="3486150" cy="46482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square neck design for suit for Sale,Up To OFF 61%"/>
          <p:cNvPicPr>
            <a:picLocks noChangeAspect="1" noChangeArrowheads="1"/>
          </p:cNvPicPr>
          <p:nvPr/>
        </p:nvPicPr>
        <p:blipFill>
          <a:blip r:embed="rId2"/>
          <a:srcRect/>
          <a:stretch>
            <a:fillRect/>
          </a:stretch>
        </p:blipFill>
        <p:spPr bwMode="auto">
          <a:xfrm>
            <a:off x="3" y="0"/>
            <a:ext cx="2905125" cy="4276726"/>
          </a:xfrm>
          <a:prstGeom prst="rect">
            <a:avLst/>
          </a:prstGeom>
          <a:noFill/>
        </p:spPr>
      </p:pic>
      <p:pic>
        <p:nvPicPr>
          <p:cNvPr id="82950" name="Picture 6" descr="20 Must-have Indian Suit Neck Designs – for every Salwar Suit lover  [Infographic] | Saree.com By Asopalav"/>
          <p:cNvPicPr>
            <a:picLocks noChangeAspect="1" noChangeArrowheads="1"/>
          </p:cNvPicPr>
          <p:nvPr/>
        </p:nvPicPr>
        <p:blipFill>
          <a:blip r:embed="rId3"/>
          <a:srcRect l="-4082"/>
          <a:stretch>
            <a:fillRect/>
          </a:stretch>
        </p:blipFill>
        <p:spPr bwMode="auto">
          <a:xfrm>
            <a:off x="5257800" y="2047876"/>
            <a:ext cx="3886200" cy="4810124"/>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descr="Pin p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3972" name="AutoShape 4" descr="Pin p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3974" name="Picture 6" descr="Pin page"/>
          <p:cNvPicPr>
            <a:picLocks noChangeAspect="1" noChangeArrowheads="1"/>
          </p:cNvPicPr>
          <p:nvPr/>
        </p:nvPicPr>
        <p:blipFill>
          <a:blip r:embed="rId2"/>
          <a:srcRect/>
          <a:stretch>
            <a:fillRect/>
          </a:stretch>
        </p:blipFill>
        <p:spPr bwMode="auto">
          <a:xfrm flipH="1">
            <a:off x="4685923" y="1143000"/>
            <a:ext cx="4171635" cy="4419600"/>
          </a:xfrm>
          <a:prstGeom prst="rect">
            <a:avLst/>
          </a:prstGeom>
          <a:noFill/>
        </p:spPr>
      </p:pic>
      <p:pic>
        <p:nvPicPr>
          <p:cNvPr id="5" name="Picture 6" descr="HALF SLEEVE CHURIDAR DESIGNS FOR YOUR ETHNIC DAYS! - Baggout"/>
          <p:cNvPicPr>
            <a:picLocks noChangeAspect="1" noChangeArrowheads="1"/>
          </p:cNvPicPr>
          <p:nvPr/>
        </p:nvPicPr>
        <p:blipFill>
          <a:blip r:embed="rId3"/>
          <a:srcRect/>
          <a:stretch>
            <a:fillRect/>
          </a:stretch>
        </p:blipFill>
        <p:spPr bwMode="auto">
          <a:xfrm>
            <a:off x="152403" y="228600"/>
            <a:ext cx="4111625" cy="572928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Trendy Sleeve Design Ideas For Suit |Suit Sleeve Design Images|"/>
          <p:cNvPicPr>
            <a:picLocks noChangeAspect="1" noChangeArrowheads="1"/>
          </p:cNvPicPr>
          <p:nvPr/>
        </p:nvPicPr>
        <p:blipFill>
          <a:blip r:embed="rId2"/>
          <a:srcRect/>
          <a:stretch>
            <a:fillRect/>
          </a:stretch>
        </p:blipFill>
        <p:spPr bwMode="auto">
          <a:xfrm flipH="1">
            <a:off x="457200" y="685800"/>
            <a:ext cx="8077200" cy="51816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NDO ERA Women's Polyester Yoke Design Straight Kurta/Kurti (KT4RD3936)"/>
          <p:cNvPicPr>
            <a:picLocks noChangeAspect="1" noChangeArrowheads="1"/>
          </p:cNvPicPr>
          <p:nvPr/>
        </p:nvPicPr>
        <p:blipFill>
          <a:blip r:embed="rId2"/>
          <a:srcRect l="39676"/>
          <a:stretch>
            <a:fillRect/>
          </a:stretch>
        </p:blipFill>
        <p:spPr bwMode="auto">
          <a:xfrm>
            <a:off x="0" y="228600"/>
            <a:ext cx="2317122" cy="63246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acings - Dresspatternmaking"/>
          <p:cNvPicPr>
            <a:picLocks noChangeAspect="1" noChangeArrowheads="1"/>
          </p:cNvPicPr>
          <p:nvPr/>
        </p:nvPicPr>
        <p:blipFill>
          <a:blip r:embed="rId2"/>
          <a:srcRect/>
          <a:stretch>
            <a:fillRect/>
          </a:stretch>
        </p:blipFill>
        <p:spPr bwMode="auto">
          <a:xfrm>
            <a:off x="0" y="0"/>
            <a:ext cx="3840480" cy="4800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V Placket Neck Design With White Lace"/>
          <p:cNvPicPr>
            <a:picLocks noChangeAspect="1" noChangeArrowheads="1"/>
          </p:cNvPicPr>
          <p:nvPr/>
        </p:nvPicPr>
        <p:blipFill>
          <a:blip r:embed="rId2" cstate="print"/>
          <a:srcRect/>
          <a:stretch>
            <a:fillRect/>
          </a:stretch>
        </p:blipFill>
        <p:spPr bwMode="auto">
          <a:xfrm>
            <a:off x="5556898" y="4495800"/>
            <a:ext cx="3587102" cy="2019298"/>
          </a:xfrm>
          <a:prstGeom prst="rect">
            <a:avLst/>
          </a:prstGeom>
          <a:noFill/>
        </p:spPr>
      </p:pic>
      <p:pic>
        <p:nvPicPr>
          <p:cNvPr id="88070" name="Picture 6" descr="Kurti Neck Designs"/>
          <p:cNvPicPr>
            <a:picLocks noChangeAspect="1" noChangeArrowheads="1"/>
          </p:cNvPicPr>
          <p:nvPr/>
        </p:nvPicPr>
        <p:blipFill>
          <a:blip r:embed="rId3"/>
          <a:srcRect/>
          <a:stretch>
            <a:fillRect/>
          </a:stretch>
        </p:blipFill>
        <p:spPr bwMode="auto">
          <a:xfrm>
            <a:off x="304800" y="304800"/>
            <a:ext cx="5943600" cy="4038600"/>
          </a:xfrm>
          <a:prstGeom prst="rect">
            <a:avLst/>
          </a:prstGeom>
          <a:noFill/>
        </p:spPr>
      </p:pic>
      <p:pic>
        <p:nvPicPr>
          <p:cNvPr id="88072" name="Picture 8" descr="Sewing Sleeve Cuffs The Vintage Way"/>
          <p:cNvPicPr>
            <a:picLocks noChangeAspect="1" noChangeArrowheads="1"/>
          </p:cNvPicPr>
          <p:nvPr/>
        </p:nvPicPr>
        <p:blipFill>
          <a:blip r:embed="rId4"/>
          <a:srcRect/>
          <a:stretch>
            <a:fillRect/>
          </a:stretch>
        </p:blipFill>
        <p:spPr bwMode="auto">
          <a:xfrm>
            <a:off x="0" y="4572026"/>
            <a:ext cx="5410200" cy="2133601"/>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uy Navy Blue Printed Pocket Style Kurta online"/>
          <p:cNvPicPr>
            <a:picLocks noChangeAspect="1" noChangeArrowheads="1"/>
          </p:cNvPicPr>
          <p:nvPr/>
        </p:nvPicPr>
        <p:blipFill>
          <a:blip r:embed="rId2"/>
          <a:srcRect/>
          <a:stretch>
            <a:fillRect/>
          </a:stretch>
        </p:blipFill>
        <p:spPr bwMode="auto">
          <a:xfrm>
            <a:off x="152400" y="152426"/>
            <a:ext cx="4514850" cy="6162675"/>
          </a:xfrm>
          <a:prstGeom prst="rect">
            <a:avLst/>
          </a:prstGeom>
          <a:noFill/>
        </p:spPr>
      </p:pic>
      <p:pic>
        <p:nvPicPr>
          <p:cNvPr id="89094" name="Picture 6" descr="Violet Handloom Cotton A-line Kurta with Pockets XS"/>
          <p:cNvPicPr>
            <a:picLocks noChangeAspect="1" noChangeArrowheads="1"/>
          </p:cNvPicPr>
          <p:nvPr/>
        </p:nvPicPr>
        <p:blipFill>
          <a:blip r:embed="rId3"/>
          <a:srcRect/>
          <a:stretch>
            <a:fillRect/>
          </a:stretch>
        </p:blipFill>
        <p:spPr bwMode="auto">
          <a:xfrm>
            <a:off x="4800600" y="228600"/>
            <a:ext cx="3962400" cy="6019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26"/>
            <a:ext cx="8991600" cy="3139321"/>
          </a:xfrm>
          <a:prstGeom prst="rect">
            <a:avLst/>
          </a:prstGeom>
        </p:spPr>
        <p:txBody>
          <a:bodyPr wrap="square">
            <a:spAutoFit/>
          </a:bodyPr>
          <a:lstStyle/>
          <a:p>
            <a:pPr>
              <a:lnSpc>
                <a:spcPct val="150000"/>
              </a:lnSpc>
            </a:pPr>
            <a:r>
              <a:rPr lang="hi-IN"/>
              <a:t>माप लेने से पहले शरीर और शरीर के विभिन्न अंगों को समझना महत्वपूर्ण है। शरीर में विभिन्न हॉलमार्क की पहचान करना महत्वपूर्ण है।</a:t>
            </a:r>
            <a:endParaRPr lang="en-US"/>
          </a:p>
          <a:p>
            <a:pPr>
              <a:lnSpc>
                <a:spcPct val="150000"/>
              </a:lnSpc>
            </a:pPr>
            <a:r>
              <a:rPr lang="hi-IN"/>
              <a:t>आइए सिर से शुरू करें – </a:t>
            </a:r>
            <a:endParaRPr lang="en-US"/>
          </a:p>
          <a:p>
            <a:endParaRPr lang="en-US" b="1" u="sng"/>
          </a:p>
          <a:p>
            <a:r>
              <a:rPr lang="hi-IN" b="1" u="sng"/>
              <a:t>सिर</a:t>
            </a:r>
            <a:r>
              <a:rPr lang="en-US" b="1" u="sng"/>
              <a:t>-</a:t>
            </a:r>
          </a:p>
          <a:p>
            <a:pPr>
              <a:lnSpc>
                <a:spcPct val="150000"/>
              </a:lnSpc>
            </a:pPr>
            <a:r>
              <a:rPr lang="en-US"/>
              <a:t>          </a:t>
            </a:r>
            <a:r>
              <a:rPr lang="hi-IN"/>
              <a:t>सिर का माप केवल तभी लिया जाता है जब आप टोपी या हैट जैसे हेडगियर बना रहे </a:t>
            </a:r>
            <a:r>
              <a:rPr lang="en-US"/>
              <a:t>     </a:t>
            </a:r>
            <a:r>
              <a:rPr lang="hi-IN"/>
              <a:t>हों। आप माथे से गर्दन के पीछे तक सिर की लंबाई मापते हैं और चौड़ाई के लिए आप कान के ऊपर से सिर के पीछे से एक तरफ से दूसरी तरफ मापते हैं।</a:t>
            </a:r>
            <a:endParaRPr lang="en-US"/>
          </a:p>
        </p:txBody>
      </p:sp>
      <p:sp>
        <p:nvSpPr>
          <p:cNvPr id="3" name="Rectangle 2"/>
          <p:cNvSpPr/>
          <p:nvPr/>
        </p:nvSpPr>
        <p:spPr>
          <a:xfrm>
            <a:off x="1828800" y="152400"/>
            <a:ext cx="4370620" cy="369332"/>
          </a:xfrm>
          <a:prstGeom prst="rect">
            <a:avLst/>
          </a:prstGeom>
        </p:spPr>
        <p:txBody>
          <a:bodyPr wrap="none">
            <a:spAutoFit/>
          </a:bodyPr>
          <a:lstStyle/>
          <a:p>
            <a:r>
              <a:rPr lang="en-US" b="1" u="sng"/>
              <a:t>Understanding of Body &amp; Its Measurements</a:t>
            </a:r>
            <a:endParaRPr lang="en-US" u="sng"/>
          </a:p>
        </p:txBody>
      </p:sp>
      <p:sp>
        <p:nvSpPr>
          <p:cNvPr id="4" name="Rectangle 3"/>
          <p:cNvSpPr/>
          <p:nvPr/>
        </p:nvSpPr>
        <p:spPr>
          <a:xfrm>
            <a:off x="0" y="3581401"/>
            <a:ext cx="9144000" cy="1892826"/>
          </a:xfrm>
          <a:prstGeom prst="rect">
            <a:avLst/>
          </a:prstGeom>
        </p:spPr>
        <p:txBody>
          <a:bodyPr wrap="square">
            <a:spAutoFit/>
          </a:bodyPr>
          <a:lstStyle/>
          <a:p>
            <a:endParaRPr lang="en-US" b="1" u="sng"/>
          </a:p>
          <a:p>
            <a:r>
              <a:rPr lang="hi-IN" b="1" u="sng"/>
              <a:t>गर्दन</a:t>
            </a:r>
            <a:r>
              <a:rPr lang="en-US" b="1" u="sng"/>
              <a:t>-</a:t>
            </a:r>
          </a:p>
          <a:p>
            <a:pPr>
              <a:lnSpc>
                <a:spcPct val="150000"/>
              </a:lnSpc>
            </a:pPr>
            <a:r>
              <a:rPr lang="en-US"/>
              <a:t>         </a:t>
            </a:r>
            <a:r>
              <a:rPr lang="hi-IN"/>
              <a:t>कॉलर और नेकलाइन बनाने के लिए गर्दन का माप लिया जाता है। आप मापने वाले टेप को बिना खींचे या मोड़े नेकलाइन के लंबवत रखते हुए गर्दन के चारों ओर केंद्र के सामने से केंद्र के सामने तक गोल गर्दन को मापते हैं।</a:t>
            </a: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Top 999+ ladies pant design images – Amazing Collection ladies pant design  images Full 4K"/>
          <p:cNvPicPr>
            <a:picLocks noChangeAspect="1" noChangeArrowheads="1"/>
          </p:cNvPicPr>
          <p:nvPr/>
        </p:nvPicPr>
        <p:blipFill>
          <a:blip r:embed="rId2"/>
          <a:srcRect r="17433"/>
          <a:stretch>
            <a:fillRect/>
          </a:stretch>
        </p:blipFill>
        <p:spPr bwMode="auto">
          <a:xfrm>
            <a:off x="304800" y="228600"/>
            <a:ext cx="3352800" cy="5324474"/>
          </a:xfrm>
          <a:prstGeom prst="rect">
            <a:avLst/>
          </a:prstGeom>
          <a:noFill/>
        </p:spPr>
      </p:pic>
      <p:pic>
        <p:nvPicPr>
          <p:cNvPr id="90116" name="Picture 4" descr="7,535 White Shirt Pocket Closeup Images, Stock Photos, 3D objects, &amp;  Vectors | Shutterstock"/>
          <p:cNvPicPr>
            <a:picLocks noChangeAspect="1" noChangeArrowheads="1"/>
          </p:cNvPicPr>
          <p:nvPr/>
        </p:nvPicPr>
        <p:blipFill>
          <a:blip r:embed="rId3"/>
          <a:srcRect/>
          <a:stretch>
            <a:fillRect/>
          </a:stretch>
        </p:blipFill>
        <p:spPr bwMode="auto">
          <a:xfrm>
            <a:off x="4876800" y="457200"/>
            <a:ext cx="3714750" cy="4419600"/>
          </a:xfrm>
          <a:prstGeom prst="rect">
            <a:avLst/>
          </a:prstGeom>
          <a:noFill/>
        </p:spPr>
      </p:pic>
      <p:pic>
        <p:nvPicPr>
          <p:cNvPr id="90118" name="Picture 6" descr="Tutorial: An Ingenious Pocket – Loom and Stars"/>
          <p:cNvPicPr>
            <a:picLocks noChangeAspect="1" noChangeArrowheads="1"/>
          </p:cNvPicPr>
          <p:nvPr/>
        </p:nvPicPr>
        <p:blipFill>
          <a:blip r:embed="rId4"/>
          <a:srcRect/>
          <a:stretch>
            <a:fillRect/>
          </a:stretch>
        </p:blipFill>
        <p:spPr bwMode="auto">
          <a:xfrm>
            <a:off x="2667000" y="2133600"/>
            <a:ext cx="5715000" cy="3810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cdn.shopify.com/s/files/1/2594/8206/files/HOW-TO-SEW-side-seam-pockets_1024x1024.jpg?v=1613522201"/>
          <p:cNvPicPr>
            <a:picLocks noChangeAspect="1" noChangeArrowheads="1"/>
          </p:cNvPicPr>
          <p:nvPr/>
        </p:nvPicPr>
        <p:blipFill>
          <a:blip r:embed="rId2" cstate="print"/>
          <a:srcRect/>
          <a:stretch>
            <a:fillRect/>
          </a:stretch>
        </p:blipFill>
        <p:spPr bwMode="auto">
          <a:xfrm>
            <a:off x="0" y="0"/>
            <a:ext cx="2209800" cy="2663986"/>
          </a:xfrm>
          <a:prstGeom prst="rect">
            <a:avLst/>
          </a:prstGeom>
          <a:noFill/>
        </p:spPr>
      </p:pic>
      <p:pic>
        <p:nvPicPr>
          <p:cNvPr id="91140" name="Picture 4" descr="https://cdn.shopify.com/s/files/1/2594/8206/files/20200831_165801_6277ae77-70a4-4d6f-823d-ffc2efb6b332_1024x1024.jpg?v=1613522447"/>
          <p:cNvPicPr>
            <a:picLocks noChangeAspect="1" noChangeArrowheads="1"/>
          </p:cNvPicPr>
          <p:nvPr/>
        </p:nvPicPr>
        <p:blipFill>
          <a:blip r:embed="rId3" cstate="print"/>
          <a:srcRect/>
          <a:stretch>
            <a:fillRect/>
          </a:stretch>
        </p:blipFill>
        <p:spPr bwMode="auto">
          <a:xfrm>
            <a:off x="2209800" y="0"/>
            <a:ext cx="1793876" cy="1158876"/>
          </a:xfrm>
          <a:prstGeom prst="rect">
            <a:avLst/>
          </a:prstGeom>
          <a:noFill/>
        </p:spPr>
      </p:pic>
      <p:pic>
        <p:nvPicPr>
          <p:cNvPr id="91142" name="Picture 6" descr="https://cdn.shopify.com/s/files/1/2594/8206/files/20200831_170030_814193a2-015d-44fc-b209-cfc3df1b343a_1024x1024.jpg?v=1613522491"/>
          <p:cNvPicPr>
            <a:picLocks noChangeAspect="1" noChangeArrowheads="1"/>
          </p:cNvPicPr>
          <p:nvPr/>
        </p:nvPicPr>
        <p:blipFill>
          <a:blip r:embed="rId4" cstate="print"/>
          <a:srcRect/>
          <a:stretch>
            <a:fillRect/>
          </a:stretch>
        </p:blipFill>
        <p:spPr bwMode="auto">
          <a:xfrm flipH="1">
            <a:off x="2133600" y="1066800"/>
            <a:ext cx="1955800" cy="2057400"/>
          </a:xfrm>
          <a:prstGeom prst="rect">
            <a:avLst/>
          </a:prstGeom>
          <a:noFill/>
        </p:spPr>
      </p:pic>
      <p:pic>
        <p:nvPicPr>
          <p:cNvPr id="91144" name="Picture 8" descr="https://cdn.shopify.com/s/files/1/2594/8206/files/20200831_170228_9a0c529a-a8bb-4cff-9d4f-4a3632cae8f5_1024x1024.jpg?v=1613522569"/>
          <p:cNvPicPr>
            <a:picLocks noChangeAspect="1" noChangeArrowheads="1"/>
          </p:cNvPicPr>
          <p:nvPr/>
        </p:nvPicPr>
        <p:blipFill>
          <a:blip r:embed="rId5" cstate="print"/>
          <a:srcRect/>
          <a:stretch>
            <a:fillRect/>
          </a:stretch>
        </p:blipFill>
        <p:spPr bwMode="auto">
          <a:xfrm>
            <a:off x="4191000" y="0"/>
            <a:ext cx="1370228" cy="1600200"/>
          </a:xfrm>
          <a:prstGeom prst="rect">
            <a:avLst/>
          </a:prstGeom>
          <a:noFill/>
        </p:spPr>
      </p:pic>
      <p:pic>
        <p:nvPicPr>
          <p:cNvPr id="91146" name="Picture 10" descr="https://cdn.shopify.com/s/files/1/2594/8206/files/20200831_170344_37d59d36-02d3-4e59-8ffc-40855fca3128_1024x1024.jpg?v=1613522600"/>
          <p:cNvPicPr>
            <a:picLocks noChangeAspect="1" noChangeArrowheads="1"/>
          </p:cNvPicPr>
          <p:nvPr/>
        </p:nvPicPr>
        <p:blipFill>
          <a:blip r:embed="rId6" cstate="print"/>
          <a:srcRect/>
          <a:stretch>
            <a:fillRect/>
          </a:stretch>
        </p:blipFill>
        <p:spPr bwMode="auto">
          <a:xfrm flipH="1">
            <a:off x="4191000" y="1752600"/>
            <a:ext cx="1529182" cy="2209800"/>
          </a:xfrm>
          <a:prstGeom prst="rect">
            <a:avLst/>
          </a:prstGeom>
          <a:noFill/>
        </p:spPr>
      </p:pic>
      <p:pic>
        <p:nvPicPr>
          <p:cNvPr id="91148" name="Picture 12" descr="https://cdn.shopify.com/s/files/1/2594/8206/files/20200402_182735_71f31802-b5a8-4ca7-b1b2-35baf8a11641_1024x1024.jpg?v=1613522673"/>
          <p:cNvPicPr>
            <a:picLocks noChangeAspect="1" noChangeArrowheads="1"/>
          </p:cNvPicPr>
          <p:nvPr/>
        </p:nvPicPr>
        <p:blipFill>
          <a:blip r:embed="rId7" cstate="print"/>
          <a:srcRect/>
          <a:stretch>
            <a:fillRect/>
          </a:stretch>
        </p:blipFill>
        <p:spPr bwMode="auto">
          <a:xfrm>
            <a:off x="6477000" y="838200"/>
            <a:ext cx="1581150" cy="2209800"/>
          </a:xfrm>
          <a:prstGeom prst="rect">
            <a:avLst/>
          </a:prstGeom>
          <a:noFill/>
        </p:spPr>
      </p:pic>
      <p:pic>
        <p:nvPicPr>
          <p:cNvPr id="91150" name="Picture 14" descr="https://cdn.shopify.com/s/files/1/2594/8206/files/20200831_172926_30c08e08-f62d-43b0-8d02-9afe4f825744_1024x1024.jpg?v=1613522695"/>
          <p:cNvPicPr>
            <a:picLocks noChangeAspect="1" noChangeArrowheads="1"/>
          </p:cNvPicPr>
          <p:nvPr/>
        </p:nvPicPr>
        <p:blipFill>
          <a:blip r:embed="rId8" cstate="print"/>
          <a:srcRect/>
          <a:stretch>
            <a:fillRect/>
          </a:stretch>
        </p:blipFill>
        <p:spPr bwMode="auto">
          <a:xfrm>
            <a:off x="685800" y="2971800"/>
            <a:ext cx="2522982" cy="32766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ewing Glossary: How To Draft And Sew A Sleeve Placket With Cuff – the  thread"/>
          <p:cNvPicPr>
            <a:picLocks noChangeAspect="1" noChangeArrowheads="1"/>
          </p:cNvPicPr>
          <p:nvPr/>
        </p:nvPicPr>
        <p:blipFill>
          <a:blip r:embed="rId2"/>
          <a:srcRect/>
          <a:stretch>
            <a:fillRect/>
          </a:stretch>
        </p:blipFill>
        <p:spPr bwMode="auto">
          <a:xfrm>
            <a:off x="1295400" y="533426"/>
            <a:ext cx="6972300" cy="572452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uff Sleeves Design With Buttons | Cuff Sleeves Design | Designer Cuff  Sleeve Design |Fashion Trends"/>
          <p:cNvPicPr>
            <a:picLocks noChangeAspect="1" noChangeArrowheads="1"/>
          </p:cNvPicPr>
          <p:nvPr/>
        </p:nvPicPr>
        <p:blipFill>
          <a:blip r:embed="rId2"/>
          <a:srcRect/>
          <a:stretch>
            <a:fillRect/>
          </a:stretch>
        </p:blipFill>
        <p:spPr bwMode="auto">
          <a:xfrm>
            <a:off x="0" y="152400"/>
            <a:ext cx="8915400" cy="2895600"/>
          </a:xfrm>
          <a:prstGeom prst="rect">
            <a:avLst/>
          </a:prstGeom>
          <a:noFill/>
        </p:spPr>
      </p:pic>
      <p:pic>
        <p:nvPicPr>
          <p:cNvPr id="94214" name="Picture 6" descr="Cuff Sleeves Designs For Kurti : To Elevate The Look | HerZindagi"/>
          <p:cNvPicPr>
            <a:picLocks noChangeAspect="1" noChangeArrowheads="1"/>
          </p:cNvPicPr>
          <p:nvPr/>
        </p:nvPicPr>
        <p:blipFill>
          <a:blip r:embed="rId3"/>
          <a:srcRect/>
          <a:stretch>
            <a:fillRect/>
          </a:stretch>
        </p:blipFill>
        <p:spPr bwMode="auto">
          <a:xfrm>
            <a:off x="381000" y="3152774"/>
            <a:ext cx="8763000" cy="370522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Umbrella Frock Suit With Dupatta, 40% OFF | amos-law.com"/>
          <p:cNvPicPr>
            <a:picLocks noChangeAspect="1" noChangeArrowheads="1"/>
          </p:cNvPicPr>
          <p:nvPr/>
        </p:nvPicPr>
        <p:blipFill>
          <a:blip r:embed="rId2"/>
          <a:srcRect/>
          <a:stretch>
            <a:fillRect/>
          </a:stretch>
        </p:blipFill>
        <p:spPr bwMode="auto">
          <a:xfrm>
            <a:off x="1676400" y="0"/>
            <a:ext cx="65532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9" y="228600"/>
            <a:ext cx="1537665" cy="369332"/>
          </a:xfrm>
          <a:prstGeom prst="rect">
            <a:avLst/>
          </a:prstGeom>
          <a:noFill/>
        </p:spPr>
        <p:txBody>
          <a:bodyPr wrap="none" rtlCol="0">
            <a:spAutoFit/>
          </a:bodyPr>
          <a:lstStyle/>
          <a:p>
            <a:r>
              <a:rPr lang="en-US" b="1" u="sng"/>
              <a:t>LADIES KURTA</a:t>
            </a:r>
          </a:p>
        </p:txBody>
      </p:sp>
      <p:sp>
        <p:nvSpPr>
          <p:cNvPr id="4" name="TextBox 3"/>
          <p:cNvSpPr txBox="1"/>
          <p:nvPr/>
        </p:nvSpPr>
        <p:spPr>
          <a:xfrm>
            <a:off x="228605" y="533400"/>
            <a:ext cx="1948803" cy="369332"/>
          </a:xfrm>
          <a:prstGeom prst="rect">
            <a:avLst/>
          </a:prstGeom>
          <a:noFill/>
        </p:spPr>
        <p:txBody>
          <a:bodyPr wrap="none" rtlCol="0">
            <a:spAutoFit/>
          </a:bodyPr>
          <a:lstStyle/>
          <a:p>
            <a:r>
              <a:rPr lang="en-US" b="1"/>
              <a:t>MEASUREMENTS -</a:t>
            </a:r>
          </a:p>
        </p:txBody>
      </p:sp>
      <p:sp>
        <p:nvSpPr>
          <p:cNvPr id="8" name="Rectangle 7"/>
          <p:cNvSpPr/>
          <p:nvPr/>
        </p:nvSpPr>
        <p:spPr>
          <a:xfrm>
            <a:off x="457200" y="990633"/>
            <a:ext cx="8305800" cy="3693319"/>
          </a:xfrm>
          <a:prstGeom prst="rect">
            <a:avLst/>
          </a:prstGeom>
        </p:spPr>
        <p:txBody>
          <a:bodyPr wrap="square">
            <a:spAutoFit/>
          </a:bodyPr>
          <a:lstStyle/>
          <a:p>
            <a:pPr algn="just"/>
            <a:r>
              <a:rPr lang="en-US"/>
              <a:t>• Length of Kurta  -  40"</a:t>
            </a:r>
          </a:p>
          <a:p>
            <a:pPr algn="just"/>
            <a:r>
              <a:rPr lang="en-US"/>
              <a:t>•  Chest                  -   34"</a:t>
            </a:r>
          </a:p>
          <a:p>
            <a:pPr algn="just"/>
            <a:r>
              <a:rPr lang="en-US"/>
              <a:t>• Waist                   -   30"</a:t>
            </a:r>
          </a:p>
          <a:p>
            <a:pPr algn="just"/>
            <a:r>
              <a:rPr lang="en-US"/>
              <a:t>• Hip                       -   36"</a:t>
            </a:r>
          </a:p>
          <a:p>
            <a:pPr algn="just"/>
            <a:r>
              <a:rPr lang="en-US"/>
              <a:t>•  Shoulder            -   14"</a:t>
            </a:r>
          </a:p>
          <a:p>
            <a:pPr algn="just"/>
            <a:r>
              <a:rPr lang="en-US"/>
              <a:t>•  Armhole             -   14"</a:t>
            </a:r>
          </a:p>
          <a:p>
            <a:pPr algn="just"/>
            <a:r>
              <a:rPr lang="en-US"/>
              <a:t>• Front neck          -    7"</a:t>
            </a:r>
          </a:p>
          <a:p>
            <a:pPr algn="just"/>
            <a:r>
              <a:rPr lang="en-US"/>
              <a:t>• Back neck            -   6"</a:t>
            </a:r>
          </a:p>
          <a:p>
            <a:pPr algn="just"/>
            <a:r>
              <a:rPr lang="en-US"/>
              <a:t>• Sleeve Length      -   18"</a:t>
            </a:r>
          </a:p>
          <a:p>
            <a:pPr algn="just"/>
            <a:r>
              <a:rPr lang="en-US"/>
              <a:t>•Sleeves Round      -   8"</a:t>
            </a:r>
          </a:p>
          <a:p>
            <a:r>
              <a:rPr lang="en-US" b="1" u="sng"/>
              <a:t>                            </a:t>
            </a:r>
          </a:p>
          <a:p>
            <a:endParaRPr lang="en-US"/>
          </a:p>
          <a:p>
            <a:endParaRPr lang="en-US"/>
          </a:p>
        </p:txBody>
      </p:sp>
      <p:sp>
        <p:nvSpPr>
          <p:cNvPr id="15" name="TextBox 14"/>
          <p:cNvSpPr txBox="1"/>
          <p:nvPr/>
        </p:nvSpPr>
        <p:spPr>
          <a:xfrm>
            <a:off x="152400" y="3733800"/>
            <a:ext cx="1303562" cy="369332"/>
          </a:xfrm>
          <a:prstGeom prst="rect">
            <a:avLst/>
          </a:prstGeom>
          <a:noFill/>
        </p:spPr>
        <p:txBody>
          <a:bodyPr wrap="none" rtlCol="0">
            <a:spAutoFit/>
          </a:bodyPr>
          <a:lstStyle/>
          <a:p>
            <a:r>
              <a:rPr lang="en-US" b="1"/>
              <a:t>DRAFTING -</a:t>
            </a:r>
          </a:p>
        </p:txBody>
      </p:sp>
      <p:sp>
        <p:nvSpPr>
          <p:cNvPr id="16" name="Rectangle 15"/>
          <p:cNvSpPr/>
          <p:nvPr/>
        </p:nvSpPr>
        <p:spPr>
          <a:xfrm>
            <a:off x="381000" y="4038632"/>
            <a:ext cx="6553200" cy="2585323"/>
          </a:xfrm>
          <a:prstGeom prst="rect">
            <a:avLst/>
          </a:prstGeom>
        </p:spPr>
        <p:txBody>
          <a:bodyPr wrap="square">
            <a:spAutoFit/>
          </a:bodyPr>
          <a:lstStyle/>
          <a:p>
            <a:pPr algn="just"/>
            <a:r>
              <a:rPr lang="en-US"/>
              <a:t>• Length of Kurta  =   40 " +3 “(Folding +Stitching margin) = 43</a:t>
            </a:r>
          </a:p>
          <a:p>
            <a:pPr algn="just"/>
            <a:endParaRPr lang="en-US"/>
          </a:p>
          <a:p>
            <a:pPr algn="just"/>
            <a:r>
              <a:rPr lang="en-US"/>
              <a:t>•  Chest                 =    34"÷ 4+2 (Stitching margin) = 8.5+2</a:t>
            </a:r>
          </a:p>
          <a:p>
            <a:pPr algn="just"/>
            <a:endParaRPr lang="en-US"/>
          </a:p>
          <a:p>
            <a:pPr algn="just"/>
            <a:r>
              <a:rPr lang="en-US"/>
              <a:t>• Waist                 =   30"÷4+2 (Stitching margin) = 7.5+2</a:t>
            </a:r>
          </a:p>
          <a:p>
            <a:pPr algn="just"/>
            <a:endParaRPr lang="en-US"/>
          </a:p>
          <a:p>
            <a:pPr algn="just"/>
            <a:r>
              <a:rPr lang="en-US"/>
              <a:t>• Hip                     =    36"÷4+2 (Stitching margin) = 9+2</a:t>
            </a:r>
          </a:p>
          <a:p>
            <a:pPr algn="just"/>
            <a:endParaRPr lang="en-US"/>
          </a:p>
          <a:p>
            <a:pPr algn="just"/>
            <a:r>
              <a:rPr lang="en-US"/>
              <a:t>•  Shoulder          =   14 "÷2</a:t>
            </a:r>
          </a:p>
        </p:txBody>
      </p:sp>
      <p:sp>
        <p:nvSpPr>
          <p:cNvPr id="18" name="Rectangle 17"/>
          <p:cNvSpPr/>
          <p:nvPr/>
        </p:nvSpPr>
        <p:spPr>
          <a:xfrm>
            <a:off x="4650029" y="762000"/>
            <a:ext cx="4621265" cy="369332"/>
          </a:xfrm>
          <a:prstGeom prst="rect">
            <a:avLst/>
          </a:prstGeom>
        </p:spPr>
        <p:txBody>
          <a:bodyPr wrap="none">
            <a:spAutoFit/>
          </a:bodyPr>
          <a:lstStyle/>
          <a:p>
            <a:r>
              <a:rPr lang="en-US" b="1"/>
              <a:t>2.5 - Meters according to body measurements </a:t>
            </a:r>
          </a:p>
        </p:txBody>
      </p:sp>
      <p:pic>
        <p:nvPicPr>
          <p:cNvPr id="19" name="Picture 2" descr="Straight Kameez body draft"/>
          <p:cNvPicPr>
            <a:picLocks noChangeAspect="1" noChangeArrowheads="1"/>
          </p:cNvPicPr>
          <p:nvPr/>
        </p:nvPicPr>
        <p:blipFill>
          <a:blip r:embed="rId2"/>
          <a:srcRect/>
          <a:stretch>
            <a:fillRect/>
          </a:stretch>
        </p:blipFill>
        <p:spPr bwMode="auto">
          <a:xfrm>
            <a:off x="6172200" y="3810001"/>
            <a:ext cx="2819400" cy="2853836"/>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15" y="914400"/>
            <a:ext cx="4505785" cy="923330"/>
          </a:xfrm>
          <a:prstGeom prst="rect">
            <a:avLst/>
          </a:prstGeom>
          <a:noFill/>
        </p:spPr>
        <p:txBody>
          <a:bodyPr wrap="none" rtlCol="0">
            <a:spAutoFit/>
          </a:bodyPr>
          <a:lstStyle/>
          <a:p>
            <a:pPr>
              <a:buFont typeface="Arial" pitchFamily="34" charset="0"/>
              <a:buChar char="•"/>
            </a:pPr>
            <a:r>
              <a:rPr lang="en-US"/>
              <a:t>   Sleeves length - 5"</a:t>
            </a:r>
          </a:p>
          <a:p>
            <a:pPr>
              <a:buFont typeface="Arial" pitchFamily="34" charset="0"/>
              <a:buChar char="•"/>
            </a:pPr>
            <a:r>
              <a:rPr lang="en-US"/>
              <a:t>   Armhole- According to  chest measurement</a:t>
            </a:r>
          </a:p>
          <a:p>
            <a:pPr>
              <a:buFont typeface="Arial" pitchFamily="34" charset="0"/>
              <a:buChar char="•"/>
            </a:pPr>
            <a:r>
              <a:rPr lang="en-US"/>
              <a:t>   Sleeves round- 12"</a:t>
            </a:r>
          </a:p>
        </p:txBody>
      </p:sp>
      <p:sp>
        <p:nvSpPr>
          <p:cNvPr id="4" name="TextBox 3"/>
          <p:cNvSpPr txBox="1"/>
          <p:nvPr/>
        </p:nvSpPr>
        <p:spPr>
          <a:xfrm>
            <a:off x="3276617" y="685800"/>
            <a:ext cx="184731" cy="369332"/>
          </a:xfrm>
          <a:prstGeom prst="rect">
            <a:avLst/>
          </a:prstGeom>
          <a:noFill/>
        </p:spPr>
        <p:txBody>
          <a:bodyPr wrap="none" rtlCol="0">
            <a:spAutoFit/>
          </a:bodyPr>
          <a:lstStyle/>
          <a:p>
            <a:endParaRPr lang="en-US"/>
          </a:p>
        </p:txBody>
      </p:sp>
      <p:pic>
        <p:nvPicPr>
          <p:cNvPr id="1026" name="Picture 2" descr="https://lapparel.wordpress.com/wp-content/uploads/2015/09/sleeve_pattern.png"/>
          <p:cNvPicPr>
            <a:picLocks noChangeAspect="1" noChangeArrowheads="1"/>
          </p:cNvPicPr>
          <p:nvPr/>
        </p:nvPicPr>
        <p:blipFill>
          <a:blip r:embed="rId2"/>
          <a:srcRect/>
          <a:stretch>
            <a:fillRect/>
          </a:stretch>
        </p:blipFill>
        <p:spPr bwMode="auto">
          <a:xfrm>
            <a:off x="5715003" y="381000"/>
            <a:ext cx="2247900" cy="2362200"/>
          </a:xfrm>
          <a:prstGeom prst="rect">
            <a:avLst/>
          </a:prstGeom>
          <a:noFill/>
        </p:spPr>
      </p:pic>
      <p:sp>
        <p:nvSpPr>
          <p:cNvPr id="5" name="TextBox 4"/>
          <p:cNvSpPr txBox="1"/>
          <p:nvPr/>
        </p:nvSpPr>
        <p:spPr>
          <a:xfrm>
            <a:off x="152400" y="228630"/>
            <a:ext cx="2187778" cy="646331"/>
          </a:xfrm>
          <a:prstGeom prst="rect">
            <a:avLst/>
          </a:prstGeom>
          <a:noFill/>
        </p:spPr>
        <p:txBody>
          <a:bodyPr wrap="none" rtlCol="0">
            <a:spAutoFit/>
          </a:bodyPr>
          <a:lstStyle/>
          <a:p>
            <a:r>
              <a:rPr lang="en-US" b="1"/>
              <a:t>SLEEVES DRAFTING –</a:t>
            </a:r>
          </a:p>
          <a:p>
            <a:endParaRPr lang="en-US"/>
          </a:p>
        </p:txBody>
      </p:sp>
      <p:sp>
        <p:nvSpPr>
          <p:cNvPr id="6" name="Rectangle 5"/>
          <p:cNvSpPr/>
          <p:nvPr/>
        </p:nvSpPr>
        <p:spPr>
          <a:xfrm>
            <a:off x="304800" y="2514600"/>
            <a:ext cx="1303562" cy="369332"/>
          </a:xfrm>
          <a:prstGeom prst="rect">
            <a:avLst/>
          </a:prstGeom>
        </p:spPr>
        <p:txBody>
          <a:bodyPr wrap="none">
            <a:spAutoFit/>
          </a:bodyPr>
          <a:lstStyle/>
          <a:p>
            <a:r>
              <a:rPr lang="en-US" b="1"/>
              <a:t>DRAFTING -</a:t>
            </a:r>
          </a:p>
        </p:txBody>
      </p:sp>
      <p:sp>
        <p:nvSpPr>
          <p:cNvPr id="7" name="Rectangle 6"/>
          <p:cNvSpPr/>
          <p:nvPr/>
        </p:nvSpPr>
        <p:spPr>
          <a:xfrm>
            <a:off x="381000" y="3200403"/>
            <a:ext cx="8077200" cy="1477328"/>
          </a:xfrm>
          <a:prstGeom prst="rect">
            <a:avLst/>
          </a:prstGeom>
        </p:spPr>
        <p:txBody>
          <a:bodyPr wrap="square">
            <a:spAutoFit/>
          </a:bodyPr>
          <a:lstStyle/>
          <a:p>
            <a:pPr>
              <a:buFont typeface="Arial" pitchFamily="34" charset="0"/>
              <a:buChar char="•"/>
            </a:pPr>
            <a:r>
              <a:rPr lang="en-US"/>
              <a:t>  Sleeves length – 5"    = 5"+3" (According to folding and stitching maregin)</a:t>
            </a:r>
          </a:p>
          <a:p>
            <a:pPr>
              <a:buFont typeface="Arial" pitchFamily="34" charset="0"/>
              <a:buChar char="•"/>
            </a:pPr>
            <a:endParaRPr lang="en-US"/>
          </a:p>
          <a:p>
            <a:pPr>
              <a:buFont typeface="Arial" pitchFamily="34" charset="0"/>
              <a:buChar char="•"/>
            </a:pPr>
            <a:r>
              <a:rPr lang="en-US"/>
              <a:t>   Armhole- According to  chest measurement –(Formula- 36"÷6+1=7")</a:t>
            </a:r>
          </a:p>
          <a:p>
            <a:pPr>
              <a:buFont typeface="Arial" pitchFamily="34" charset="0"/>
              <a:buChar char="•"/>
            </a:pPr>
            <a:endParaRPr lang="en-US"/>
          </a:p>
          <a:p>
            <a:pPr>
              <a:buFont typeface="Arial" pitchFamily="34" charset="0"/>
              <a:buChar char="•"/>
            </a:pPr>
            <a:r>
              <a:rPr lang="en-US"/>
              <a:t>   Sleeves round- 12" –   12" + 1.5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rouser pant | Sewing techniques, Fashion sewing tutorials, Sewing  measurements"/>
          <p:cNvPicPr>
            <a:picLocks noChangeAspect="1" noChangeArrowheads="1"/>
          </p:cNvPicPr>
          <p:nvPr/>
        </p:nvPicPr>
        <p:blipFill>
          <a:blip r:embed="rId2" cstate="print"/>
          <a:srcRect/>
          <a:stretch>
            <a:fillRect/>
          </a:stretch>
        </p:blipFill>
        <p:spPr bwMode="auto">
          <a:xfrm>
            <a:off x="6553200" y="685800"/>
            <a:ext cx="1676400" cy="2771248"/>
          </a:xfrm>
          <a:prstGeom prst="rect">
            <a:avLst/>
          </a:prstGeom>
          <a:noFill/>
        </p:spPr>
      </p:pic>
      <p:sp>
        <p:nvSpPr>
          <p:cNvPr id="3" name="Rectangle 2"/>
          <p:cNvSpPr/>
          <p:nvPr/>
        </p:nvSpPr>
        <p:spPr>
          <a:xfrm>
            <a:off x="3581400" y="152428"/>
            <a:ext cx="1711046" cy="461665"/>
          </a:xfrm>
          <a:prstGeom prst="rect">
            <a:avLst/>
          </a:prstGeom>
        </p:spPr>
        <p:txBody>
          <a:bodyPr wrap="none">
            <a:spAutoFit/>
          </a:bodyPr>
          <a:lstStyle/>
          <a:p>
            <a:pPr algn="just"/>
            <a:r>
              <a:rPr lang="en-US" sz="2400" b="1" u="sng"/>
              <a:t>Ladies pant </a:t>
            </a:r>
          </a:p>
        </p:txBody>
      </p:sp>
      <p:sp>
        <p:nvSpPr>
          <p:cNvPr id="4" name="Rectangle 3"/>
          <p:cNvSpPr/>
          <p:nvPr/>
        </p:nvSpPr>
        <p:spPr>
          <a:xfrm>
            <a:off x="304800" y="762000"/>
            <a:ext cx="1529714" cy="369332"/>
          </a:xfrm>
          <a:prstGeom prst="rect">
            <a:avLst/>
          </a:prstGeom>
        </p:spPr>
        <p:txBody>
          <a:bodyPr wrap="none">
            <a:spAutoFit/>
          </a:bodyPr>
          <a:lstStyle/>
          <a:p>
            <a:r>
              <a:rPr lang="en-US" b="1"/>
              <a:t>Measurement</a:t>
            </a:r>
          </a:p>
        </p:txBody>
      </p:sp>
      <p:sp>
        <p:nvSpPr>
          <p:cNvPr id="5" name="Rectangle 4"/>
          <p:cNvSpPr/>
          <p:nvPr/>
        </p:nvSpPr>
        <p:spPr>
          <a:xfrm>
            <a:off x="304800" y="1219228"/>
            <a:ext cx="5673604" cy="2031325"/>
          </a:xfrm>
          <a:prstGeom prst="rect">
            <a:avLst/>
          </a:prstGeom>
        </p:spPr>
        <p:txBody>
          <a:bodyPr wrap="none">
            <a:spAutoFit/>
          </a:bodyPr>
          <a:lstStyle/>
          <a:p>
            <a:pPr algn="just">
              <a:buFont typeface="Arial" pitchFamily="34" charset="0"/>
              <a:buChar char="•"/>
            </a:pPr>
            <a:r>
              <a:rPr lang="en-US"/>
              <a:t>Full length of pant     -          42"</a:t>
            </a:r>
          </a:p>
          <a:p>
            <a:pPr algn="just">
              <a:buFont typeface="Arial" pitchFamily="34" charset="0"/>
              <a:buChar char="•"/>
            </a:pPr>
            <a:r>
              <a:rPr lang="en-US"/>
              <a:t> Waist                         -          30"</a:t>
            </a:r>
          </a:p>
          <a:p>
            <a:pPr algn="just">
              <a:buFont typeface="Arial" pitchFamily="34" charset="0"/>
              <a:buChar char="•"/>
            </a:pPr>
            <a:r>
              <a:rPr lang="en-US"/>
              <a:t> Hip                            -           34" </a:t>
            </a:r>
          </a:p>
          <a:p>
            <a:pPr algn="just">
              <a:buFont typeface="Arial" pitchFamily="34" charset="0"/>
              <a:buChar char="•"/>
            </a:pPr>
            <a:r>
              <a:rPr lang="en-US"/>
              <a:t>Crotch                        -           according to hip measurement</a:t>
            </a:r>
          </a:p>
          <a:p>
            <a:pPr algn="just">
              <a:buFont typeface="Arial" pitchFamily="34" charset="0"/>
              <a:buChar char="•"/>
            </a:pPr>
            <a:r>
              <a:rPr lang="en-US"/>
              <a:t>Thai                            -           22"</a:t>
            </a:r>
          </a:p>
          <a:p>
            <a:pPr algn="just">
              <a:buFont typeface="Arial" pitchFamily="34" charset="0"/>
              <a:buChar char="•"/>
            </a:pPr>
            <a:r>
              <a:rPr lang="en-US"/>
              <a:t>Knee                           -          18"</a:t>
            </a:r>
          </a:p>
          <a:p>
            <a:pPr algn="just">
              <a:buFont typeface="Arial" pitchFamily="34" charset="0"/>
              <a:buChar char="•"/>
            </a:pPr>
            <a:r>
              <a:rPr lang="en-US"/>
              <a:t>Bottom round          -           12 "</a:t>
            </a:r>
          </a:p>
        </p:txBody>
      </p:sp>
      <p:sp>
        <p:nvSpPr>
          <p:cNvPr id="6" name="Rectangle 5"/>
          <p:cNvSpPr/>
          <p:nvPr/>
        </p:nvSpPr>
        <p:spPr>
          <a:xfrm>
            <a:off x="381000" y="3276600"/>
            <a:ext cx="1303562" cy="369332"/>
          </a:xfrm>
          <a:prstGeom prst="rect">
            <a:avLst/>
          </a:prstGeom>
        </p:spPr>
        <p:txBody>
          <a:bodyPr wrap="none">
            <a:spAutoFit/>
          </a:bodyPr>
          <a:lstStyle/>
          <a:p>
            <a:r>
              <a:rPr lang="en-US" b="1"/>
              <a:t>DRAFTING -</a:t>
            </a:r>
          </a:p>
        </p:txBody>
      </p:sp>
      <p:sp>
        <p:nvSpPr>
          <p:cNvPr id="7" name="Rectangle 6"/>
          <p:cNvSpPr/>
          <p:nvPr/>
        </p:nvSpPr>
        <p:spPr>
          <a:xfrm>
            <a:off x="228600" y="3657629"/>
            <a:ext cx="7924800" cy="2031325"/>
          </a:xfrm>
          <a:prstGeom prst="rect">
            <a:avLst/>
          </a:prstGeom>
        </p:spPr>
        <p:txBody>
          <a:bodyPr wrap="square">
            <a:spAutoFit/>
          </a:bodyPr>
          <a:lstStyle/>
          <a:p>
            <a:pPr algn="just">
              <a:buFont typeface="Arial" pitchFamily="34" charset="0"/>
              <a:buChar char="•"/>
            </a:pPr>
            <a:r>
              <a:rPr lang="en-US"/>
              <a:t> length                         -         42" (With Belt) + 3 (folding and stitching margin)=</a:t>
            </a:r>
          </a:p>
          <a:p>
            <a:pPr algn="just">
              <a:buFont typeface="Arial" pitchFamily="34" charset="0"/>
              <a:buChar char="•"/>
            </a:pPr>
            <a:r>
              <a:rPr lang="en-US"/>
              <a:t> Waist                         -          30" ÷ 4 +1=8.5</a:t>
            </a:r>
          </a:p>
          <a:p>
            <a:pPr algn="just">
              <a:buFont typeface="Arial" pitchFamily="34" charset="0"/>
              <a:buChar char="•"/>
            </a:pPr>
            <a:r>
              <a:rPr lang="en-US"/>
              <a:t> Hip                            -           34" ÷4+3=11.5</a:t>
            </a:r>
          </a:p>
          <a:p>
            <a:pPr algn="just">
              <a:buFont typeface="Arial" pitchFamily="34" charset="0"/>
              <a:buChar char="•"/>
            </a:pPr>
            <a:r>
              <a:rPr lang="en-US"/>
              <a:t>Crotch                        -          34" ÷4+1.5 (according to hip measurement)=10+2(belt)</a:t>
            </a:r>
          </a:p>
          <a:p>
            <a:pPr algn="just">
              <a:buFont typeface="Arial" pitchFamily="34" charset="0"/>
              <a:buChar char="•"/>
            </a:pPr>
            <a:r>
              <a:rPr lang="en-US"/>
              <a:t>Thai                            -          22" ÷2=11</a:t>
            </a:r>
          </a:p>
          <a:p>
            <a:pPr algn="just">
              <a:buFont typeface="Arial" pitchFamily="34" charset="0"/>
              <a:buChar char="•"/>
            </a:pPr>
            <a:r>
              <a:rPr lang="en-US"/>
              <a:t>Knee                           -         18" ÷2=9</a:t>
            </a:r>
          </a:p>
          <a:p>
            <a:pPr algn="just">
              <a:buFont typeface="Arial" pitchFamily="34" charset="0"/>
              <a:buChar char="•"/>
            </a:pPr>
            <a:r>
              <a:rPr lang="en-US"/>
              <a:t>Bottom round          -          12 " ÷2=6</a:t>
            </a:r>
          </a:p>
        </p:txBody>
      </p:sp>
      <p:sp>
        <p:nvSpPr>
          <p:cNvPr id="8" name="Rectangle 7"/>
          <p:cNvSpPr/>
          <p:nvPr/>
        </p:nvSpPr>
        <p:spPr>
          <a:xfrm>
            <a:off x="228616" y="5715000"/>
            <a:ext cx="1838067" cy="369332"/>
          </a:xfrm>
          <a:prstGeom prst="rect">
            <a:avLst/>
          </a:prstGeom>
        </p:spPr>
        <p:txBody>
          <a:bodyPr wrap="none">
            <a:spAutoFit/>
          </a:bodyPr>
          <a:lstStyle/>
          <a:p>
            <a:r>
              <a:rPr lang="en-US" b="1"/>
              <a:t>BELT DRAFTING –</a:t>
            </a:r>
          </a:p>
        </p:txBody>
      </p:sp>
      <p:sp>
        <p:nvSpPr>
          <p:cNvPr id="9" name="Rectangle 8"/>
          <p:cNvSpPr/>
          <p:nvPr/>
        </p:nvSpPr>
        <p:spPr>
          <a:xfrm>
            <a:off x="1600200" y="6096028"/>
            <a:ext cx="1837106" cy="646331"/>
          </a:xfrm>
          <a:prstGeom prst="rect">
            <a:avLst/>
          </a:prstGeom>
        </p:spPr>
        <p:txBody>
          <a:bodyPr wrap="none">
            <a:spAutoFit/>
          </a:bodyPr>
          <a:lstStyle/>
          <a:p>
            <a:pPr>
              <a:buFont typeface="Arial" pitchFamily="34" charset="0"/>
              <a:buChar char="•"/>
            </a:pPr>
            <a:r>
              <a:rPr lang="en-US"/>
              <a:t>Full length – Belt</a:t>
            </a:r>
          </a:p>
          <a:p>
            <a:pPr>
              <a:buFont typeface="Arial" pitchFamily="34" charset="0"/>
              <a:buChar char="•"/>
            </a:pPr>
            <a:r>
              <a:rPr lang="en-US"/>
              <a:t>42-2+2 Margin</a:t>
            </a:r>
          </a:p>
        </p:txBody>
      </p:sp>
      <p:sp>
        <p:nvSpPr>
          <p:cNvPr id="10" name="Rectangle 9"/>
          <p:cNvSpPr/>
          <p:nvPr/>
        </p:nvSpPr>
        <p:spPr>
          <a:xfrm>
            <a:off x="4343400" y="6096000"/>
            <a:ext cx="3352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2+2=4 Belt width</a:t>
            </a:r>
          </a:p>
        </p:txBody>
      </p:sp>
      <p:cxnSp>
        <p:nvCxnSpPr>
          <p:cNvPr id="19" name="Straight Arrow Connector 18"/>
          <p:cNvCxnSpPr/>
          <p:nvPr/>
        </p:nvCxnSpPr>
        <p:spPr>
          <a:xfrm flipV="1">
            <a:off x="4648200" y="5715000"/>
            <a:ext cx="838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10216" y="5562600"/>
            <a:ext cx="2384435" cy="369332"/>
          </a:xfrm>
          <a:prstGeom prst="rect">
            <a:avLst/>
          </a:prstGeom>
          <a:noFill/>
        </p:spPr>
        <p:txBody>
          <a:bodyPr wrap="none" rtlCol="0">
            <a:spAutoFit/>
          </a:bodyPr>
          <a:lstStyle/>
          <a:p>
            <a:r>
              <a:rPr lang="en-US"/>
              <a:t>Length according to hip</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17" y="685800"/>
            <a:ext cx="828175" cy="369332"/>
          </a:xfrm>
          <a:prstGeom prst="rect">
            <a:avLst/>
          </a:prstGeom>
          <a:noFill/>
        </p:spPr>
        <p:txBody>
          <a:bodyPr wrap="none" rtlCol="0">
            <a:spAutoFit/>
          </a:bodyPr>
          <a:lstStyle/>
          <a:p>
            <a:r>
              <a:rPr lang="en-US" b="1" u="sng"/>
              <a:t>Salwar</a:t>
            </a:r>
          </a:p>
        </p:txBody>
      </p:sp>
      <p:sp>
        <p:nvSpPr>
          <p:cNvPr id="3" name="Rectangle 2"/>
          <p:cNvSpPr/>
          <p:nvPr/>
        </p:nvSpPr>
        <p:spPr>
          <a:xfrm>
            <a:off x="152400" y="1143000"/>
            <a:ext cx="1529714" cy="369332"/>
          </a:xfrm>
          <a:prstGeom prst="rect">
            <a:avLst/>
          </a:prstGeom>
        </p:spPr>
        <p:txBody>
          <a:bodyPr wrap="none">
            <a:spAutoFit/>
          </a:bodyPr>
          <a:lstStyle/>
          <a:p>
            <a:r>
              <a:rPr lang="en-US" b="1"/>
              <a:t>Measurement</a:t>
            </a:r>
          </a:p>
        </p:txBody>
      </p:sp>
      <p:sp>
        <p:nvSpPr>
          <p:cNvPr id="4" name="Rectangle 3"/>
          <p:cNvSpPr/>
          <p:nvPr/>
        </p:nvSpPr>
        <p:spPr>
          <a:xfrm>
            <a:off x="2209817" y="2286000"/>
            <a:ext cx="962251" cy="369332"/>
          </a:xfrm>
          <a:prstGeom prst="rect">
            <a:avLst/>
          </a:prstGeom>
        </p:spPr>
        <p:txBody>
          <a:bodyPr wrap="none">
            <a:spAutoFit/>
          </a:bodyPr>
          <a:lstStyle/>
          <a:p>
            <a:r>
              <a:rPr lang="en-US" b="1" u="sng"/>
              <a:t>Drafting</a:t>
            </a:r>
          </a:p>
        </p:txBody>
      </p:sp>
      <p:sp>
        <p:nvSpPr>
          <p:cNvPr id="5" name="Rectangle 4"/>
          <p:cNvSpPr/>
          <p:nvPr/>
        </p:nvSpPr>
        <p:spPr>
          <a:xfrm>
            <a:off x="457200" y="3352800"/>
            <a:ext cx="4572000" cy="1754326"/>
          </a:xfrm>
          <a:prstGeom prst="rect">
            <a:avLst/>
          </a:prstGeom>
        </p:spPr>
        <p:txBody>
          <a:bodyPr>
            <a:spAutoFit/>
          </a:bodyPr>
          <a:lstStyle/>
          <a:p>
            <a:pPr algn="just">
              <a:buFont typeface="Arial" pitchFamily="34" charset="0"/>
              <a:buChar char="•"/>
            </a:pPr>
            <a:r>
              <a:rPr lang="en-US"/>
              <a:t>Full length of pant     -          42"</a:t>
            </a:r>
          </a:p>
          <a:p>
            <a:pPr algn="just">
              <a:buFont typeface="Arial" pitchFamily="34" charset="0"/>
              <a:buChar char="•"/>
            </a:pPr>
            <a:r>
              <a:rPr lang="en-US"/>
              <a:t>Waist                           -          30"</a:t>
            </a:r>
          </a:p>
          <a:p>
            <a:pPr algn="just">
              <a:buFont typeface="Arial" pitchFamily="34" charset="0"/>
              <a:buChar char="•"/>
            </a:pPr>
            <a:r>
              <a:rPr lang="en-US"/>
              <a:t>Hip                               -          36</a:t>
            </a:r>
          </a:p>
          <a:p>
            <a:pPr algn="just">
              <a:buFont typeface="Arial" pitchFamily="34" charset="0"/>
              <a:buChar char="•"/>
            </a:pPr>
            <a:r>
              <a:rPr lang="en-US"/>
              <a:t>Mohari                        -           6</a:t>
            </a:r>
          </a:p>
          <a:p>
            <a:pPr algn="just">
              <a:buFont typeface="Arial" pitchFamily="34" charset="0"/>
              <a:buChar char="•"/>
            </a:pPr>
            <a:r>
              <a:rPr lang="en-US"/>
              <a:t>Aasan                          -           14</a:t>
            </a:r>
          </a:p>
          <a:p>
            <a:pPr algn="just">
              <a:buFont typeface="Arial" pitchFamily="34" charset="0"/>
              <a:buChar char="•"/>
            </a:pPr>
            <a:r>
              <a:rPr lang="en-US"/>
              <a:t>Belt                              -            6</a:t>
            </a:r>
          </a:p>
        </p:txBody>
      </p:sp>
      <p:pic>
        <p:nvPicPr>
          <p:cNvPr id="1028" name="Picture 4" descr="16 Salwar drafting ideas | pants pattern, sewing clothes, sewing patterns"/>
          <p:cNvPicPr>
            <a:picLocks noChangeAspect="1" noChangeArrowheads="1"/>
          </p:cNvPicPr>
          <p:nvPr/>
        </p:nvPicPr>
        <p:blipFill>
          <a:blip r:embed="rId2"/>
          <a:srcRect/>
          <a:stretch>
            <a:fillRect/>
          </a:stretch>
        </p:blipFill>
        <p:spPr bwMode="auto">
          <a:xfrm>
            <a:off x="5029200" y="381000"/>
            <a:ext cx="3505200" cy="2895600"/>
          </a:xfrm>
          <a:prstGeom prst="rect">
            <a:avLst/>
          </a:prstGeom>
          <a:noFill/>
        </p:spPr>
      </p:pic>
      <p:pic>
        <p:nvPicPr>
          <p:cNvPr id="1030" name="Picture 6" descr="Patiala Salwar Sewing Tutorial | Style2Designer"/>
          <p:cNvPicPr>
            <a:picLocks noChangeAspect="1" noChangeArrowheads="1"/>
          </p:cNvPicPr>
          <p:nvPr/>
        </p:nvPicPr>
        <p:blipFill>
          <a:blip r:embed="rId3"/>
          <a:srcRect/>
          <a:stretch>
            <a:fillRect/>
          </a:stretch>
        </p:blipFill>
        <p:spPr bwMode="auto">
          <a:xfrm>
            <a:off x="5105400" y="3733825"/>
            <a:ext cx="3657600" cy="2622741"/>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228600"/>
            <a:ext cx="1524776" cy="369332"/>
          </a:xfrm>
          <a:prstGeom prst="rect">
            <a:avLst/>
          </a:prstGeom>
          <a:noFill/>
        </p:spPr>
        <p:txBody>
          <a:bodyPr wrap="none" rtlCol="0">
            <a:spAutoFit/>
          </a:bodyPr>
          <a:lstStyle/>
          <a:p>
            <a:r>
              <a:rPr lang="en-US" b="1" u="sng"/>
              <a:t>Simple Blouse</a:t>
            </a:r>
          </a:p>
        </p:txBody>
      </p:sp>
      <p:pic>
        <p:nvPicPr>
          <p:cNvPr id="18434" name="Picture 2" descr="https://blogger.googleusercontent.com/img/b/R29vZ2xl/AVvXsEiILmUSPa3d6GvceH_Fwb6YTLmMgQhyphenhyphenJdx6vxISkcgNXqijyATEJoC6oBFgbsTUJiKejp_bxoIzwaepPY_Se3jjKfRtfpUx6sWv1X_ouMFuapqCYSZpk9rtvJIA69WEQny-Ng_OqYzhIZI/s1600/sari+blouse.jpg"/>
          <p:cNvPicPr>
            <a:picLocks noChangeAspect="1" noChangeArrowheads="1"/>
          </p:cNvPicPr>
          <p:nvPr/>
        </p:nvPicPr>
        <p:blipFill>
          <a:blip r:embed="rId2" cstate="print"/>
          <a:srcRect/>
          <a:stretch>
            <a:fillRect/>
          </a:stretch>
        </p:blipFill>
        <p:spPr bwMode="auto">
          <a:xfrm>
            <a:off x="5700914" y="1219201"/>
            <a:ext cx="3443088" cy="4467476"/>
          </a:xfrm>
          <a:prstGeom prst="rect">
            <a:avLst/>
          </a:prstGeom>
          <a:noFill/>
        </p:spPr>
      </p:pic>
      <p:sp>
        <p:nvSpPr>
          <p:cNvPr id="4" name="Rectangle 3"/>
          <p:cNvSpPr/>
          <p:nvPr/>
        </p:nvSpPr>
        <p:spPr>
          <a:xfrm>
            <a:off x="228600" y="685807"/>
            <a:ext cx="4572000" cy="2862322"/>
          </a:xfrm>
          <a:prstGeom prst="rect">
            <a:avLst/>
          </a:prstGeom>
        </p:spPr>
        <p:txBody>
          <a:bodyPr>
            <a:spAutoFit/>
          </a:bodyPr>
          <a:lstStyle/>
          <a:p>
            <a:pPr algn="just"/>
            <a:r>
              <a:rPr lang="en-US"/>
              <a:t>• Length of Kurta  -  14"</a:t>
            </a:r>
          </a:p>
          <a:p>
            <a:pPr algn="just"/>
            <a:r>
              <a:rPr lang="en-US"/>
              <a:t>•  Chest                  -   34"</a:t>
            </a:r>
          </a:p>
          <a:p>
            <a:pPr algn="just"/>
            <a:r>
              <a:rPr lang="en-US"/>
              <a:t>• Waist                   -   30"</a:t>
            </a:r>
          </a:p>
          <a:p>
            <a:pPr algn="just"/>
            <a:r>
              <a:rPr lang="en-US"/>
              <a:t>•  Shoulder            -   14"</a:t>
            </a:r>
          </a:p>
          <a:p>
            <a:pPr algn="just"/>
            <a:r>
              <a:rPr lang="en-US"/>
              <a:t>•  Armhole             -   14"</a:t>
            </a:r>
          </a:p>
          <a:p>
            <a:pPr algn="just"/>
            <a:r>
              <a:rPr lang="en-US"/>
              <a:t>• Front neck          -    7"</a:t>
            </a:r>
          </a:p>
          <a:p>
            <a:pPr algn="just"/>
            <a:r>
              <a:rPr lang="en-US"/>
              <a:t>• Back neck            -   6"</a:t>
            </a:r>
          </a:p>
          <a:p>
            <a:pPr algn="just"/>
            <a:r>
              <a:rPr lang="en-US"/>
              <a:t>• Sleeve Length      -   18"</a:t>
            </a:r>
          </a:p>
          <a:p>
            <a:pPr algn="just"/>
            <a:r>
              <a:rPr lang="en-US"/>
              <a:t>•Sleeves Round      -   8" </a:t>
            </a:r>
          </a:p>
          <a:p>
            <a:pPr algn="just"/>
            <a:r>
              <a:rPr lang="en-US"/>
              <a:t>• Bust point              - 10"</a:t>
            </a:r>
          </a:p>
        </p:txBody>
      </p:sp>
      <p:sp>
        <p:nvSpPr>
          <p:cNvPr id="5" name="Rectangle 4"/>
          <p:cNvSpPr/>
          <p:nvPr/>
        </p:nvSpPr>
        <p:spPr>
          <a:xfrm>
            <a:off x="0" y="4038608"/>
            <a:ext cx="5943600" cy="2862322"/>
          </a:xfrm>
          <a:prstGeom prst="rect">
            <a:avLst/>
          </a:prstGeom>
        </p:spPr>
        <p:txBody>
          <a:bodyPr wrap="square">
            <a:spAutoFit/>
          </a:bodyPr>
          <a:lstStyle/>
          <a:p>
            <a:pPr algn="just"/>
            <a:r>
              <a:rPr lang="en-US"/>
              <a:t>Length of Kurta    =  14" +3 “(Folding +Stitching margin) = 17 "</a:t>
            </a:r>
          </a:p>
          <a:p>
            <a:pPr algn="just"/>
            <a:endParaRPr lang="en-US"/>
          </a:p>
          <a:p>
            <a:pPr algn="just"/>
            <a:r>
              <a:rPr lang="en-US"/>
              <a:t>•  Chest                 =    34"÷ 4+2 (Stitching margin) = 8.5+2</a:t>
            </a:r>
          </a:p>
          <a:p>
            <a:pPr algn="just"/>
            <a:endParaRPr lang="en-US"/>
          </a:p>
          <a:p>
            <a:pPr algn="just"/>
            <a:r>
              <a:rPr lang="en-US"/>
              <a:t>• Waist                 =   30"÷4 = 7.5</a:t>
            </a:r>
          </a:p>
          <a:p>
            <a:pPr algn="just"/>
            <a:endParaRPr lang="en-US"/>
          </a:p>
          <a:p>
            <a:pPr algn="just"/>
            <a:r>
              <a:rPr lang="en-US"/>
              <a:t>•  Shoulder          =   14 "÷2 -1=6</a:t>
            </a:r>
          </a:p>
          <a:p>
            <a:pPr algn="just"/>
            <a:r>
              <a:rPr lang="en-US"/>
              <a:t> </a:t>
            </a:r>
          </a:p>
          <a:p>
            <a:pPr algn="just"/>
            <a:r>
              <a:rPr lang="en-US"/>
              <a:t>• Bust point         =   10“+.5=10.5</a:t>
            </a:r>
          </a:p>
          <a:p>
            <a:pPr algn="just"/>
            <a:endParaRPr lang="en-US"/>
          </a:p>
        </p:txBody>
      </p:sp>
      <p:sp>
        <p:nvSpPr>
          <p:cNvPr id="6" name="Rectangle 5"/>
          <p:cNvSpPr/>
          <p:nvPr/>
        </p:nvSpPr>
        <p:spPr>
          <a:xfrm>
            <a:off x="254000" y="3657600"/>
            <a:ext cx="1303562" cy="369332"/>
          </a:xfrm>
          <a:prstGeom prst="rect">
            <a:avLst/>
          </a:prstGeom>
        </p:spPr>
        <p:txBody>
          <a:bodyPr wrap="none">
            <a:spAutoFit/>
          </a:bodyPr>
          <a:lstStyle/>
          <a:p>
            <a:r>
              <a:rPr lang="en-US" b="1"/>
              <a:t>DRAFTING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5103674"/>
            <a:ext cx="5334000" cy="1754326"/>
          </a:xfrm>
          <a:prstGeom prst="rect">
            <a:avLst/>
          </a:prstGeom>
        </p:spPr>
        <p:txBody>
          <a:bodyPr wrap="square">
            <a:spAutoFit/>
          </a:bodyPr>
          <a:lstStyle/>
          <a:p>
            <a:r>
              <a:rPr lang="hi-IN" b="1" u="sng"/>
              <a:t>आर्महोल</a:t>
            </a:r>
            <a:r>
              <a:rPr lang="en-US" b="1" u="sng"/>
              <a:t>-</a:t>
            </a:r>
          </a:p>
          <a:p>
            <a:pPr algn="just"/>
            <a:r>
              <a:rPr lang="en-US"/>
              <a:t>               </a:t>
            </a:r>
            <a:r>
              <a:rPr lang="hi-IN"/>
              <a:t>आर्महोल का माप आस्तीन बनाने के लिए लिया जाता है। आप मापने वाले टेप को कंधे के बिंदु से शुरू करके आर्मपिट के नीचे से गुजार कर गोल आर्महोल को मापते हैं और यह सुनिश्चित करते हुए कि मापने वाला टेप बिना खींचे या मुड़ा हुआ हो।</a:t>
            </a:r>
            <a:endParaRPr lang="en-US"/>
          </a:p>
        </p:txBody>
      </p:sp>
      <p:pic>
        <p:nvPicPr>
          <p:cNvPr id="5" name="Picture 28" descr="5 Ways to Take Body Measurements - wikiHow"/>
          <p:cNvPicPr>
            <a:picLocks noChangeAspect="1" noChangeArrowheads="1"/>
          </p:cNvPicPr>
          <p:nvPr/>
        </p:nvPicPr>
        <p:blipFill>
          <a:blip r:embed="rId2"/>
          <a:srcRect/>
          <a:stretch>
            <a:fillRect/>
          </a:stretch>
        </p:blipFill>
        <p:spPr bwMode="auto">
          <a:xfrm>
            <a:off x="5394960" y="0"/>
            <a:ext cx="3749040" cy="4343400"/>
          </a:xfrm>
          <a:prstGeom prst="rect">
            <a:avLst/>
          </a:prstGeom>
          <a:noFill/>
        </p:spPr>
      </p:pic>
      <p:sp>
        <p:nvSpPr>
          <p:cNvPr id="2" name="Rectangle 1"/>
          <p:cNvSpPr/>
          <p:nvPr/>
        </p:nvSpPr>
        <p:spPr>
          <a:xfrm>
            <a:off x="0" y="5"/>
            <a:ext cx="5257800" cy="2031325"/>
          </a:xfrm>
          <a:prstGeom prst="rect">
            <a:avLst/>
          </a:prstGeom>
        </p:spPr>
        <p:txBody>
          <a:bodyPr wrap="square">
            <a:spAutoFit/>
          </a:bodyPr>
          <a:lstStyle/>
          <a:p>
            <a:r>
              <a:rPr lang="hi-IN" b="1" u="sng"/>
              <a:t>कंधा</a:t>
            </a:r>
            <a:r>
              <a:rPr lang="en-US" b="1" u="sng"/>
              <a:t>-</a:t>
            </a:r>
          </a:p>
          <a:p>
            <a:pPr algn="just"/>
            <a:r>
              <a:rPr lang="en-US"/>
              <a:t>          </a:t>
            </a:r>
            <a:r>
              <a:rPr lang="hi-IN"/>
              <a:t>कंधे को दो अलग-अलग तरीकों से मापा जाता है, एक कंधे की लंबाई को हाथ की शुरुआत में उच्च कंधे बिंदु या गर्दन बिंदु से कंधे बिंदु तक मापकर मापा जाता है। पारंपरिक पैटर्न बनाने के तरीकों के लिए क्रॉस बैक की आवश्यकता होती है और इसे पीछे एक कंधे बिंदु से दूसरे तक मापा जाता है।</a:t>
            </a:r>
            <a:endParaRPr lang="en-US"/>
          </a:p>
        </p:txBody>
      </p:sp>
      <p:pic>
        <p:nvPicPr>
          <p:cNvPr id="6" name="Picture 4" descr="How To Take Measurements For Women - Yaly Couture"/>
          <p:cNvPicPr>
            <a:picLocks noChangeAspect="1" noChangeArrowheads="1"/>
          </p:cNvPicPr>
          <p:nvPr/>
        </p:nvPicPr>
        <p:blipFill>
          <a:blip r:embed="rId3"/>
          <a:srcRect/>
          <a:stretch>
            <a:fillRect/>
          </a:stretch>
        </p:blipFill>
        <p:spPr bwMode="auto">
          <a:xfrm>
            <a:off x="0" y="2133600"/>
            <a:ext cx="3581400" cy="4267200"/>
          </a:xfrm>
          <a:prstGeom prst="rect">
            <a:avLst/>
          </a:prstGeom>
          <a:noFill/>
        </p:spPr>
      </p:pic>
      <p:sp>
        <p:nvSpPr>
          <p:cNvPr id="8" name="Rectangle 7"/>
          <p:cNvSpPr/>
          <p:nvPr/>
        </p:nvSpPr>
        <p:spPr>
          <a:xfrm>
            <a:off x="6324600" y="4419600"/>
            <a:ext cx="2402902" cy="369332"/>
          </a:xfrm>
          <a:prstGeom prst="rect">
            <a:avLst/>
          </a:prstGeom>
        </p:spPr>
        <p:txBody>
          <a:bodyPr wrap="none">
            <a:spAutoFit/>
          </a:bodyPr>
          <a:lstStyle/>
          <a:p>
            <a:r>
              <a:rPr lang="en-US"/>
              <a:t>Shoulder Measurement</a:t>
            </a:r>
            <a:endParaRPr lang="en-US" dirty="0"/>
          </a:p>
        </p:txBody>
      </p:sp>
      <p:sp>
        <p:nvSpPr>
          <p:cNvPr id="9" name="Rectangle 8"/>
          <p:cNvSpPr/>
          <p:nvPr/>
        </p:nvSpPr>
        <p:spPr>
          <a:xfrm>
            <a:off x="533400" y="6488668"/>
            <a:ext cx="2370842" cy="369332"/>
          </a:xfrm>
          <a:prstGeom prst="rect">
            <a:avLst/>
          </a:prstGeom>
        </p:spPr>
        <p:txBody>
          <a:bodyPr wrap="none">
            <a:spAutoFit/>
          </a:bodyPr>
          <a:lstStyle/>
          <a:p>
            <a:r>
              <a:rPr lang="en-US"/>
              <a:t>Armhole Measurement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Pin page"/>
          <p:cNvPicPr>
            <a:picLocks noChangeAspect="1" noChangeArrowheads="1"/>
          </p:cNvPicPr>
          <p:nvPr/>
        </p:nvPicPr>
        <p:blipFill>
          <a:blip r:embed="rId2"/>
          <a:srcRect/>
          <a:stretch>
            <a:fillRect/>
          </a:stretch>
        </p:blipFill>
        <p:spPr bwMode="auto">
          <a:xfrm>
            <a:off x="609607" y="457200"/>
            <a:ext cx="8066679" cy="6096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incess Cut Blouse Pattern Drafting Tutorial #trending #sewing  #sewinghacks #new, blouse cutting - 3-port.si"/>
          <p:cNvPicPr>
            <a:picLocks noChangeAspect="1" noChangeArrowheads="1"/>
          </p:cNvPicPr>
          <p:nvPr/>
        </p:nvPicPr>
        <p:blipFill>
          <a:blip r:embed="rId2"/>
          <a:srcRect/>
          <a:stretch>
            <a:fillRect/>
          </a:stretch>
        </p:blipFill>
        <p:spPr bwMode="auto">
          <a:xfrm>
            <a:off x="609600" y="457200"/>
            <a:ext cx="7924798" cy="59436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kali Petticoat Ki Drafting || How To Make 4 Kali Petticoat ||"/>
          <p:cNvPicPr>
            <a:picLocks noChangeAspect="1" noChangeArrowheads="1"/>
          </p:cNvPicPr>
          <p:nvPr/>
        </p:nvPicPr>
        <p:blipFill>
          <a:blip r:embed="rId2"/>
          <a:srcRect t="13334" b="11667"/>
          <a:stretch>
            <a:fillRect/>
          </a:stretch>
        </p:blipFill>
        <p:spPr bwMode="auto">
          <a:xfrm>
            <a:off x="762000" y="1600200"/>
            <a:ext cx="7680960" cy="4800600"/>
          </a:xfrm>
          <a:prstGeom prst="rect">
            <a:avLst/>
          </a:prstGeom>
          <a:noFill/>
        </p:spPr>
      </p:pic>
      <p:sp>
        <p:nvSpPr>
          <p:cNvPr id="3" name="Rectangle 2"/>
          <p:cNvSpPr/>
          <p:nvPr/>
        </p:nvSpPr>
        <p:spPr>
          <a:xfrm>
            <a:off x="3352805" y="381000"/>
            <a:ext cx="2093073" cy="369332"/>
          </a:xfrm>
          <a:prstGeom prst="rect">
            <a:avLst/>
          </a:prstGeom>
        </p:spPr>
        <p:txBody>
          <a:bodyPr wrap="none">
            <a:spAutoFit/>
          </a:bodyPr>
          <a:lstStyle/>
          <a:p>
            <a:r>
              <a:rPr lang="en-US" b="1"/>
              <a:t>4 &amp; 6  kali petticoat</a:t>
            </a:r>
            <a:r>
              <a:rPr lang="en-US"/>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7" y="228600"/>
            <a:ext cx="1327799" cy="369332"/>
          </a:xfrm>
          <a:prstGeom prst="rect">
            <a:avLst/>
          </a:prstGeom>
        </p:spPr>
        <p:txBody>
          <a:bodyPr wrap="none">
            <a:spAutoFit/>
          </a:bodyPr>
          <a:lstStyle/>
          <a:p>
            <a:pPr marL="342900" indent="-342900"/>
            <a:r>
              <a:rPr lang="en-US" b="1" u="sng"/>
              <a:t>Kids wears- </a:t>
            </a:r>
          </a:p>
        </p:txBody>
      </p:sp>
      <p:pic>
        <p:nvPicPr>
          <p:cNvPr id="104450" name="Picture 2" descr="Drafting Procedures for A-Line Frock - Textile Learner"/>
          <p:cNvPicPr>
            <a:picLocks noChangeAspect="1" noChangeArrowheads="1"/>
          </p:cNvPicPr>
          <p:nvPr/>
        </p:nvPicPr>
        <p:blipFill>
          <a:blip r:embed="rId2"/>
          <a:srcRect/>
          <a:stretch>
            <a:fillRect/>
          </a:stretch>
        </p:blipFill>
        <p:spPr bwMode="auto">
          <a:xfrm>
            <a:off x="4724407" y="152400"/>
            <a:ext cx="3804129" cy="5334000"/>
          </a:xfrm>
          <a:prstGeom prst="rect">
            <a:avLst/>
          </a:prstGeom>
          <a:noFill/>
        </p:spPr>
      </p:pic>
      <p:sp>
        <p:nvSpPr>
          <p:cNvPr id="4" name="TextBox 3"/>
          <p:cNvSpPr txBox="1"/>
          <p:nvPr/>
        </p:nvSpPr>
        <p:spPr>
          <a:xfrm>
            <a:off x="6324604" y="6248400"/>
            <a:ext cx="1307859" cy="369332"/>
          </a:xfrm>
          <a:prstGeom prst="rect">
            <a:avLst/>
          </a:prstGeom>
          <a:noFill/>
        </p:spPr>
        <p:txBody>
          <a:bodyPr wrap="none" rtlCol="0">
            <a:spAutoFit/>
          </a:bodyPr>
          <a:lstStyle/>
          <a:p>
            <a:r>
              <a:rPr lang="en-US"/>
              <a:t>A-line frock </a:t>
            </a:r>
          </a:p>
        </p:txBody>
      </p:sp>
      <p:pic>
        <p:nvPicPr>
          <p:cNvPr id="104452" name="Picture 4" descr="Cutting And Tailoring Course (Illustrated) Exotic India Art, 40% OFF"/>
          <p:cNvPicPr>
            <a:picLocks noChangeAspect="1" noChangeArrowheads="1"/>
          </p:cNvPicPr>
          <p:nvPr/>
        </p:nvPicPr>
        <p:blipFill>
          <a:blip r:embed="rId3"/>
          <a:srcRect/>
          <a:stretch>
            <a:fillRect/>
          </a:stretch>
        </p:blipFill>
        <p:spPr bwMode="auto">
          <a:xfrm>
            <a:off x="457200" y="838214"/>
            <a:ext cx="3733800" cy="4853941"/>
          </a:xfrm>
          <a:prstGeom prst="rect">
            <a:avLst/>
          </a:prstGeom>
          <a:noFill/>
        </p:spPr>
      </p:pic>
      <p:sp>
        <p:nvSpPr>
          <p:cNvPr id="6" name="TextBox 5"/>
          <p:cNvSpPr txBox="1"/>
          <p:nvPr/>
        </p:nvSpPr>
        <p:spPr>
          <a:xfrm>
            <a:off x="1600207" y="5791200"/>
            <a:ext cx="1570943" cy="369332"/>
          </a:xfrm>
          <a:prstGeom prst="rect">
            <a:avLst/>
          </a:prstGeom>
          <a:noFill/>
        </p:spPr>
        <p:txBody>
          <a:bodyPr wrap="none" rtlCol="0">
            <a:spAutoFit/>
          </a:bodyPr>
          <a:lstStyle/>
          <a:p>
            <a:r>
              <a:rPr lang="en-US"/>
              <a:t>Umbrella frock</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7" y="228600"/>
            <a:ext cx="588623" cy="369332"/>
          </a:xfrm>
          <a:prstGeom prst="rect">
            <a:avLst/>
          </a:prstGeom>
          <a:noFill/>
        </p:spPr>
        <p:txBody>
          <a:bodyPr wrap="none" rtlCol="0">
            <a:spAutoFit/>
          </a:bodyPr>
          <a:lstStyle/>
          <a:p>
            <a:r>
              <a:rPr lang="en-US"/>
              <a:t>skirt</a:t>
            </a:r>
          </a:p>
        </p:txBody>
      </p:sp>
      <p:pic>
        <p:nvPicPr>
          <p:cNvPr id="1028" name="Picture 4" descr="Umbrella Skirt Umbrella Skirt, Beads Craft Jewelry, Sewing, 48% OFF"/>
          <p:cNvPicPr>
            <a:picLocks noChangeAspect="1" noChangeArrowheads="1"/>
          </p:cNvPicPr>
          <p:nvPr/>
        </p:nvPicPr>
        <p:blipFill>
          <a:blip r:embed="rId2"/>
          <a:srcRect/>
          <a:stretch>
            <a:fillRect/>
          </a:stretch>
        </p:blipFill>
        <p:spPr bwMode="auto">
          <a:xfrm>
            <a:off x="1752600" y="533414"/>
            <a:ext cx="5943600" cy="5486403"/>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hartreuse Pleated Skirt Sewing Tutorial"/>
          <p:cNvPicPr>
            <a:picLocks noChangeAspect="1" noChangeArrowheads="1"/>
          </p:cNvPicPr>
          <p:nvPr/>
        </p:nvPicPr>
        <p:blipFill>
          <a:blip r:embed="rId2"/>
          <a:srcRect/>
          <a:stretch>
            <a:fillRect/>
          </a:stretch>
        </p:blipFill>
        <p:spPr bwMode="auto">
          <a:xfrm>
            <a:off x="990603" y="381000"/>
            <a:ext cx="7000875" cy="5419726"/>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AutoShape 2" descr="Summer Plaid Mini Skirts For Girls College Style All Match Pleated Skirt,  WT774 230508 From Yao04, $24.48 | DHgate.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00" name="AutoShape 4" descr="Summer Plaid Mini Skirts For Girls College Style All Match Pleated Skirt,  WT774 230508 From Yao04, $24.48 | DHgate.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02" name="AutoShape 6" descr="Summer Plaid Mini Skirts For Girls College Style All Match Pleated Skirt,  WT774 230508 From Yao04, $24.48 | DHgate.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04" name="AutoShape 8" descr="Summer Plaid Mini Skirts For Girls College Style All Match Pleated Skirt,  WT774 230508 From Yao04, $24.48 | DHgate.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08" name="AutoShape 12" descr="Gorgeous Wholesale knife pleat skirt To Express Yourself - Alibaba.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10" name="AutoShape 14" descr="Gorgeous Wholesale knife pleat skirt To Express Yourself - Alibaba.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12" name="AutoShape 16" descr="Skirts Autumn Winter Women Pleated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6514" name="AutoShape 18" descr="https://img4.dhresource.com/webp/m/0x0/f3/albu/km/l/08/d6d8d53e-6c2c-4ee8-a1fd-3dd49bb39fe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6516" name="Picture 20" descr="Summer Pleated Skirt Cotton Teenager ..."/>
          <p:cNvPicPr>
            <a:picLocks noChangeAspect="1" noChangeArrowheads="1"/>
          </p:cNvPicPr>
          <p:nvPr/>
        </p:nvPicPr>
        <p:blipFill>
          <a:blip r:embed="rId2"/>
          <a:srcRect l="9780" b="10024"/>
          <a:stretch>
            <a:fillRect/>
          </a:stretch>
        </p:blipFill>
        <p:spPr bwMode="auto">
          <a:xfrm>
            <a:off x="5791203" y="2057406"/>
            <a:ext cx="3057525" cy="3049239"/>
          </a:xfrm>
          <a:prstGeom prst="rect">
            <a:avLst/>
          </a:prstGeom>
          <a:noFill/>
        </p:spPr>
      </p:pic>
      <p:pic>
        <p:nvPicPr>
          <p:cNvPr id="106520" name="Picture 24" descr="Sewing Glossary: How To Sew Knife Pleats Tutorial – the thread"/>
          <p:cNvPicPr>
            <a:picLocks noChangeAspect="1" noChangeArrowheads="1"/>
          </p:cNvPicPr>
          <p:nvPr/>
        </p:nvPicPr>
        <p:blipFill>
          <a:blip r:embed="rId3"/>
          <a:srcRect l="12022" r="12568"/>
          <a:stretch>
            <a:fillRect/>
          </a:stretch>
        </p:blipFill>
        <p:spPr bwMode="auto">
          <a:xfrm>
            <a:off x="152400" y="609614"/>
            <a:ext cx="5257800" cy="3486151"/>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AutoShape 2" descr="Buy Knotty Kids Half Sleeves Road Roller Printed Shirt &amp; Pant Combo  Nightwear Set - Green for Both (9-10 Years) Online in India, Shop at  FirstCry.com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7524" name="AutoShape 4" descr="Buy Knotty Kids Half Sleeves Road Roller Printed Shirt &amp; Pant Combo  Nightwear Set - Green for Both (9-10 Years) Online in India, Shop at  FirstCry.com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7526" name="AutoShape 6" descr="Half Sleeves Road Roller Printed Shirt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7530" name="Picture 10" descr="12 Baby night suits ideas | night suit ..."/>
          <p:cNvPicPr>
            <a:picLocks noChangeAspect="1" noChangeArrowheads="1"/>
          </p:cNvPicPr>
          <p:nvPr/>
        </p:nvPicPr>
        <p:blipFill>
          <a:blip r:embed="rId3"/>
          <a:srcRect l="5172" r="1724"/>
          <a:stretch>
            <a:fillRect/>
          </a:stretch>
        </p:blipFill>
        <p:spPr bwMode="auto">
          <a:xfrm>
            <a:off x="5029200" y="1619263"/>
            <a:ext cx="4114800" cy="5238751"/>
          </a:xfrm>
          <a:prstGeom prst="rect">
            <a:avLst/>
          </a:prstGeom>
          <a:noFill/>
        </p:spPr>
      </p:pic>
      <p:pic>
        <p:nvPicPr>
          <p:cNvPr id="6" name="Picture 2" descr="https://i.ytimg.com/vi/kxBzqc9Kfv4/maxresdefault.jpg"/>
          <p:cNvPicPr>
            <a:picLocks noChangeAspect="1" noChangeArrowheads="1"/>
          </p:cNvPicPr>
          <p:nvPr/>
        </p:nvPicPr>
        <p:blipFill>
          <a:blip r:embed="rId4"/>
          <a:srcRect l="11875" r="11875" b="5986"/>
          <a:stretch>
            <a:fillRect/>
          </a:stretch>
        </p:blipFill>
        <p:spPr bwMode="auto">
          <a:xfrm>
            <a:off x="0" y="762000"/>
            <a:ext cx="5181600" cy="44196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4" name="Picture 6" descr="https://i.ytimg.com/vi/Lc2ralYVjEg/hq720.jpg?sqp=-oaymwEhCK4FEIIDSFryq4qpAxMIARUAAAAAGAElAADIQj0AgKJD&amp;rs=AOn4CLCxo-ko1wKXYAZHZH_heWSINwclxQ"/>
          <p:cNvPicPr>
            <a:picLocks noChangeAspect="1" noChangeArrowheads="1"/>
          </p:cNvPicPr>
          <p:nvPr/>
        </p:nvPicPr>
        <p:blipFill>
          <a:blip r:embed="rId2"/>
          <a:srcRect/>
          <a:stretch>
            <a:fillRect/>
          </a:stretch>
        </p:blipFill>
        <p:spPr bwMode="auto">
          <a:xfrm>
            <a:off x="990600" y="1524014"/>
            <a:ext cx="6534150" cy="3676651"/>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IRCLE SKIRT TUTORIAL: Part 1 – pattern &amp; cutting - SARTOR BOHEMIA"/>
          <p:cNvPicPr>
            <a:picLocks noChangeAspect="1" noChangeArrowheads="1"/>
          </p:cNvPicPr>
          <p:nvPr/>
        </p:nvPicPr>
        <p:blipFill>
          <a:blip r:embed="rId2"/>
          <a:srcRect/>
          <a:stretch>
            <a:fillRect/>
          </a:stretch>
        </p:blipFill>
        <p:spPr bwMode="auto">
          <a:xfrm>
            <a:off x="1905000" y="1295400"/>
            <a:ext cx="5715000" cy="50292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2486</TotalTime>
  <Words>7353</Words>
  <Application>Microsoft Office PowerPoint</Application>
  <PresentationFormat>On-screen Show (4:3)</PresentationFormat>
  <Paragraphs>490</Paragraphs>
  <Slides>103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Arial</vt:lpstr>
      <vt:lpstr>Calibri</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SIR</dc:creator>
  <cp:lastModifiedBy>sir.huner@outlook.com</cp:lastModifiedBy>
  <cp:revision>311</cp:revision>
  <dcterms:created xsi:type="dcterms:W3CDTF">2024-06-27T07:52:14Z</dcterms:created>
  <dcterms:modified xsi:type="dcterms:W3CDTF">2025-07-31T15:23:00Z</dcterms:modified>
</cp:coreProperties>
</file>